
<file path=[Content_Types].xml><?xml version="1.0" encoding="utf-8"?>
<Types xmlns="http://schemas.openxmlformats.org/package/2006/content-types">
  <Default Extension="fntdata" ContentType="application/x-fontdata"/>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saveSubsetFonts="1">
  <p:sldMasterIdLst>
    <p:sldMasterId id="2147483648" r:id="rId1"/>
  </p:sldMasterIdLst>
  <p:notesMasterIdLst>
    <p:notesMasterId r:id="rId33"/>
  </p:notesMasterIdLst>
  <p:sldIdLst>
    <p:sldId id="256" r:id="rId2"/>
    <p:sldId id="257" r:id="rId3"/>
    <p:sldId id="259" r:id="rId4"/>
    <p:sldId id="258" r:id="rId5"/>
    <p:sldId id="260" r:id="rId6"/>
    <p:sldId id="286" r:id="rId7"/>
    <p:sldId id="261" r:id="rId8"/>
    <p:sldId id="287" r:id="rId9"/>
    <p:sldId id="280" r:id="rId10"/>
    <p:sldId id="266" r:id="rId11"/>
    <p:sldId id="285" r:id="rId12"/>
    <p:sldId id="282" r:id="rId13"/>
    <p:sldId id="281" r:id="rId14"/>
    <p:sldId id="262" r:id="rId15"/>
    <p:sldId id="263" r:id="rId16"/>
    <p:sldId id="264" r:id="rId17"/>
    <p:sldId id="265" r:id="rId18"/>
    <p:sldId id="283" r:id="rId19"/>
    <p:sldId id="267" r:id="rId20"/>
    <p:sldId id="279" r:id="rId21"/>
    <p:sldId id="268" r:id="rId22"/>
    <p:sldId id="269" r:id="rId23"/>
    <p:sldId id="270" r:id="rId24"/>
    <p:sldId id="271" r:id="rId25"/>
    <p:sldId id="272" r:id="rId26"/>
    <p:sldId id="273" r:id="rId27"/>
    <p:sldId id="274" r:id="rId28"/>
    <p:sldId id="275" r:id="rId29"/>
    <p:sldId id="276" r:id="rId30"/>
    <p:sldId id="277" r:id="rId31"/>
    <p:sldId id="278" r:id="rId32"/>
  </p:sldIdLst>
  <p:sldSz cx="18288000" cy="10287000"/>
  <p:notesSz cx="6797675" cy="9926638"/>
  <p:embeddedFontLst>
    <p:embeddedFont>
      <p:font typeface="Bryndan Write" panose="020B0604020202020204" charset="0"/>
      <p:regular r:id="rId34"/>
    </p:embeddedFont>
    <p:embeddedFont>
      <p:font typeface="Gochi Hand" panose="020B0604020202020204" charset="0"/>
      <p:regular r:id="rId35"/>
    </p:embeddedFont>
    <p:embeddedFont>
      <p:font typeface="Now" panose="020B0604020202020204" charset="0"/>
      <p:regular r:id="rId36"/>
    </p:embeddedFont>
    <p:embeddedFont>
      <p:font typeface="Now Bold" panose="020B0604020202020204" charset="0"/>
      <p:regular r:id="rId37"/>
    </p:embeddedFont>
    <p:embeddedFont>
      <p:font typeface="Roboto" panose="02000000000000000000" pitchFamily="2" charset="0"/>
      <p:regular r:id="rId38"/>
      <p:bold r:id="rId39"/>
      <p:italic r:id="rId40"/>
      <p:boldItalic r:id="rId41"/>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739E5AEE-356D-4F14-B7EA-74A6D9C44E58}" v="2" dt="2024-11-18T21:11:33.572"/>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autoAdjust="0"/>
    <p:restoredTop sz="55192" autoAdjust="0"/>
  </p:normalViewPr>
  <p:slideViewPr>
    <p:cSldViewPr>
      <p:cViewPr varScale="1">
        <p:scale>
          <a:sx n="23" d="100"/>
          <a:sy n="23" d="100"/>
        </p:scale>
        <p:origin x="1860" y="32"/>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font" Target="fonts/font6.fntdata"/><Relationship Id="rId21" Type="http://schemas.openxmlformats.org/officeDocument/2006/relationships/slide" Target="slides/slide20.xml"/><Relationship Id="rId34" Type="http://schemas.openxmlformats.org/officeDocument/2006/relationships/font" Target="fonts/font1.fntdata"/><Relationship Id="rId42" Type="http://schemas.openxmlformats.org/officeDocument/2006/relationships/presProps" Target="presProps.xml"/><Relationship Id="rId47" Type="http://schemas.microsoft.com/office/2015/10/relationships/revisionInfo" Target="revisionInfo.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font" Target="fonts/font4.fntdata"/><Relationship Id="rId40" Type="http://schemas.openxmlformats.org/officeDocument/2006/relationships/font" Target="fonts/font7.fntdata"/><Relationship Id="rId45"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font" Target="fonts/font3.fntdata"/><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font" Target="fonts/font2.fntdata"/><Relationship Id="rId43" Type="http://schemas.openxmlformats.org/officeDocument/2006/relationships/viewProps" Target="viewProps.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notesMaster" Target="notesMasters/notesMaster1.xml"/><Relationship Id="rId38" Type="http://schemas.openxmlformats.org/officeDocument/2006/relationships/font" Target="fonts/font5.fntdata"/><Relationship Id="rId46" Type="http://schemas.microsoft.com/office/2016/11/relationships/changesInfo" Target="changesInfos/changesInfo1.xml"/><Relationship Id="rId20" Type="http://schemas.openxmlformats.org/officeDocument/2006/relationships/slide" Target="slides/slide19.xml"/><Relationship Id="rId41" Type="http://schemas.openxmlformats.org/officeDocument/2006/relationships/font" Target="fonts/font8.fntdata"/></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Mrs Whittaker" userId="2461e02a-324c-4bcb-ad1a-ab2ce95fcea8" providerId="ADAL" clId="{739E5AEE-356D-4F14-B7EA-74A6D9C44E58}"/>
    <pc:docChg chg="undo custSel modSld">
      <pc:chgData name="Mrs Whittaker" userId="2461e02a-324c-4bcb-ad1a-ab2ce95fcea8" providerId="ADAL" clId="{739E5AEE-356D-4F14-B7EA-74A6D9C44E58}" dt="2024-11-18T21:44:37.529" v="873" actId="20577"/>
      <pc:docMkLst>
        <pc:docMk/>
      </pc:docMkLst>
      <pc:sldChg chg="modSp mod">
        <pc:chgData name="Mrs Whittaker" userId="2461e02a-324c-4bcb-ad1a-ab2ce95fcea8" providerId="ADAL" clId="{739E5AEE-356D-4F14-B7EA-74A6D9C44E58}" dt="2024-11-18T21:41:18.036" v="857" actId="20577"/>
        <pc:sldMkLst>
          <pc:docMk/>
          <pc:sldMk cId="0" sldId="259"/>
        </pc:sldMkLst>
        <pc:spChg chg="mod">
          <ac:chgData name="Mrs Whittaker" userId="2461e02a-324c-4bcb-ad1a-ab2ce95fcea8" providerId="ADAL" clId="{739E5AEE-356D-4F14-B7EA-74A6D9C44E58}" dt="2024-11-18T21:37:29.643" v="831" actId="20577"/>
          <ac:spMkLst>
            <pc:docMk/>
            <pc:sldMk cId="0" sldId="259"/>
            <ac:spMk id="5" creationId="{00000000-0000-0000-0000-000000000000}"/>
          </ac:spMkLst>
        </pc:spChg>
        <pc:spChg chg="mod">
          <ac:chgData name="Mrs Whittaker" userId="2461e02a-324c-4bcb-ad1a-ab2ce95fcea8" providerId="ADAL" clId="{739E5AEE-356D-4F14-B7EA-74A6D9C44E58}" dt="2024-11-18T21:41:18.036" v="857" actId="20577"/>
          <ac:spMkLst>
            <pc:docMk/>
            <pc:sldMk cId="0" sldId="259"/>
            <ac:spMk id="6" creationId="{00000000-0000-0000-0000-000000000000}"/>
          </ac:spMkLst>
        </pc:spChg>
      </pc:sldChg>
      <pc:sldChg chg="modNotesTx">
        <pc:chgData name="Mrs Whittaker" userId="2461e02a-324c-4bcb-ad1a-ab2ce95fcea8" providerId="ADAL" clId="{739E5AEE-356D-4F14-B7EA-74A6D9C44E58}" dt="2024-11-18T21:07:56.707" v="168" actId="20577"/>
        <pc:sldMkLst>
          <pc:docMk/>
          <pc:sldMk cId="0" sldId="261"/>
        </pc:sldMkLst>
      </pc:sldChg>
      <pc:sldChg chg="modSp mod">
        <pc:chgData name="Mrs Whittaker" userId="2461e02a-324c-4bcb-ad1a-ab2ce95fcea8" providerId="ADAL" clId="{739E5AEE-356D-4F14-B7EA-74A6D9C44E58}" dt="2024-11-18T21:43:56.311" v="872" actId="20577"/>
        <pc:sldMkLst>
          <pc:docMk/>
          <pc:sldMk cId="0" sldId="264"/>
        </pc:sldMkLst>
        <pc:spChg chg="mod">
          <ac:chgData name="Mrs Whittaker" userId="2461e02a-324c-4bcb-ad1a-ab2ce95fcea8" providerId="ADAL" clId="{739E5AEE-356D-4F14-B7EA-74A6D9C44E58}" dt="2024-11-18T21:43:56.311" v="872" actId="20577"/>
          <ac:spMkLst>
            <pc:docMk/>
            <pc:sldMk cId="0" sldId="264"/>
            <ac:spMk id="6" creationId="{00000000-0000-0000-0000-000000000000}"/>
          </ac:spMkLst>
        </pc:spChg>
      </pc:sldChg>
      <pc:sldChg chg="modSp mod">
        <pc:chgData name="Mrs Whittaker" userId="2461e02a-324c-4bcb-ad1a-ab2ce95fcea8" providerId="ADAL" clId="{739E5AEE-356D-4F14-B7EA-74A6D9C44E58}" dt="2024-11-18T21:44:37.529" v="873" actId="20577"/>
        <pc:sldMkLst>
          <pc:docMk/>
          <pc:sldMk cId="0" sldId="271"/>
        </pc:sldMkLst>
        <pc:spChg chg="mod">
          <ac:chgData name="Mrs Whittaker" userId="2461e02a-324c-4bcb-ad1a-ab2ce95fcea8" providerId="ADAL" clId="{739E5AEE-356D-4F14-B7EA-74A6D9C44E58}" dt="2024-11-18T21:44:37.529" v="873" actId="20577"/>
          <ac:spMkLst>
            <pc:docMk/>
            <pc:sldMk cId="0" sldId="271"/>
            <ac:spMk id="6" creationId="{00000000-0000-0000-0000-000000000000}"/>
          </ac:spMkLst>
        </pc:spChg>
      </pc:sldChg>
      <pc:sldChg chg="addSp delSp modSp mod">
        <pc:chgData name="Mrs Whittaker" userId="2461e02a-324c-4bcb-ad1a-ab2ce95fcea8" providerId="ADAL" clId="{739E5AEE-356D-4F14-B7EA-74A6D9C44E58}" dt="2024-11-18T21:24:32.610" v="301" actId="1076"/>
        <pc:sldMkLst>
          <pc:docMk/>
          <pc:sldMk cId="0" sldId="278"/>
        </pc:sldMkLst>
        <pc:spChg chg="mod">
          <ac:chgData name="Mrs Whittaker" userId="2461e02a-324c-4bcb-ad1a-ab2ce95fcea8" providerId="ADAL" clId="{739E5AEE-356D-4F14-B7EA-74A6D9C44E58}" dt="2024-11-18T21:11:02.016" v="176" actId="1076"/>
          <ac:spMkLst>
            <pc:docMk/>
            <pc:sldMk cId="0" sldId="278"/>
            <ac:spMk id="3" creationId="{00000000-0000-0000-0000-000000000000}"/>
          </ac:spMkLst>
        </pc:spChg>
        <pc:spChg chg="mod">
          <ac:chgData name="Mrs Whittaker" userId="2461e02a-324c-4bcb-ad1a-ab2ce95fcea8" providerId="ADAL" clId="{739E5AEE-356D-4F14-B7EA-74A6D9C44E58}" dt="2024-11-18T21:10:56.160" v="174" actId="1076"/>
          <ac:spMkLst>
            <pc:docMk/>
            <pc:sldMk cId="0" sldId="278"/>
            <ac:spMk id="8" creationId="{00000000-0000-0000-0000-000000000000}"/>
          </ac:spMkLst>
        </pc:spChg>
        <pc:spChg chg="mod">
          <ac:chgData name="Mrs Whittaker" userId="2461e02a-324c-4bcb-ad1a-ab2ce95fcea8" providerId="ADAL" clId="{739E5AEE-356D-4F14-B7EA-74A6D9C44E58}" dt="2024-11-18T21:11:06.118" v="177" actId="1076"/>
          <ac:spMkLst>
            <pc:docMk/>
            <pc:sldMk cId="0" sldId="278"/>
            <ac:spMk id="9" creationId="{00000000-0000-0000-0000-000000000000}"/>
          </ac:spMkLst>
        </pc:spChg>
        <pc:spChg chg="mod">
          <ac:chgData name="Mrs Whittaker" userId="2461e02a-324c-4bcb-ad1a-ab2ce95fcea8" providerId="ADAL" clId="{739E5AEE-356D-4F14-B7EA-74A6D9C44E58}" dt="2024-11-18T21:10:53.578" v="173" actId="1076"/>
          <ac:spMkLst>
            <pc:docMk/>
            <pc:sldMk cId="0" sldId="278"/>
            <ac:spMk id="10" creationId="{00000000-0000-0000-0000-000000000000}"/>
          </ac:spMkLst>
        </pc:spChg>
        <pc:spChg chg="mod">
          <ac:chgData name="Mrs Whittaker" userId="2461e02a-324c-4bcb-ad1a-ab2ce95fcea8" providerId="ADAL" clId="{739E5AEE-356D-4F14-B7EA-74A6D9C44E58}" dt="2024-11-18T21:24:32.610" v="301" actId="1076"/>
          <ac:spMkLst>
            <pc:docMk/>
            <pc:sldMk cId="0" sldId="278"/>
            <ac:spMk id="11" creationId="{00000000-0000-0000-0000-000000000000}"/>
          </ac:spMkLst>
        </pc:spChg>
        <pc:spChg chg="add del mod">
          <ac:chgData name="Mrs Whittaker" userId="2461e02a-324c-4bcb-ad1a-ab2ce95fcea8" providerId="ADAL" clId="{739E5AEE-356D-4F14-B7EA-74A6D9C44E58}" dt="2024-11-18T21:24:20.765" v="299" actId="478"/>
          <ac:spMkLst>
            <pc:docMk/>
            <pc:sldMk cId="0" sldId="278"/>
            <ac:spMk id="12" creationId="{3D3EC622-A9C1-909E-0188-230D4C94587D}"/>
          </ac:spMkLst>
        </pc:spChg>
        <pc:spChg chg="add del mod">
          <ac:chgData name="Mrs Whittaker" userId="2461e02a-324c-4bcb-ad1a-ab2ce95fcea8" providerId="ADAL" clId="{739E5AEE-356D-4F14-B7EA-74A6D9C44E58}" dt="2024-11-18T21:24:19.315" v="298" actId="478"/>
          <ac:spMkLst>
            <pc:docMk/>
            <pc:sldMk cId="0" sldId="278"/>
            <ac:spMk id="13" creationId="{D3C8CE1C-BC25-6FEA-533C-F442A0236139}"/>
          </ac:spMkLst>
        </pc:spChg>
        <pc:picChg chg="add del mod">
          <ac:chgData name="Mrs Whittaker" userId="2461e02a-324c-4bcb-ad1a-ab2ce95fcea8" providerId="ADAL" clId="{739E5AEE-356D-4F14-B7EA-74A6D9C44E58}" dt="2024-11-18T21:24:29" v="300" actId="1076"/>
          <ac:picMkLst>
            <pc:docMk/>
            <pc:sldMk cId="0" sldId="278"/>
            <ac:picMk id="2" creationId="{00000000-0000-0000-0000-000000000000}"/>
          </ac:picMkLst>
        </pc:picChg>
      </pc:sldChg>
      <pc:sldChg chg="modSp mod">
        <pc:chgData name="Mrs Whittaker" userId="2461e02a-324c-4bcb-ad1a-ab2ce95fcea8" providerId="ADAL" clId="{739E5AEE-356D-4F14-B7EA-74A6D9C44E58}" dt="2024-11-18T21:43:13.437" v="859" actId="1036"/>
        <pc:sldMkLst>
          <pc:docMk/>
          <pc:sldMk cId="1970819416" sldId="285"/>
        </pc:sldMkLst>
        <pc:spChg chg="mod">
          <ac:chgData name="Mrs Whittaker" userId="2461e02a-324c-4bcb-ad1a-ab2ce95fcea8" providerId="ADAL" clId="{739E5AEE-356D-4F14-B7EA-74A6D9C44E58}" dt="2024-11-18T21:43:13.437" v="859" actId="1036"/>
          <ac:spMkLst>
            <pc:docMk/>
            <pc:sldMk cId="1970819416" sldId="285"/>
            <ac:spMk id="12" creationId="{63E00E40-DF41-BB62-A581-BB86514E5DDE}"/>
          </ac:spMkLst>
        </pc:sp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927546" cy="372249"/>
          </a:xfrm>
          <a:prstGeom prst="rect">
            <a:avLst/>
          </a:prstGeom>
        </p:spPr>
        <p:txBody>
          <a:bodyPr vert="horz" lIns="91440" tIns="45720" rIns="91440" bIns="45720" rtlCol="0"/>
          <a:lstStyle>
            <a:lvl1pPr algn="l">
              <a:defRPr sz="1200"/>
            </a:lvl1pPr>
          </a:lstStyle>
          <a:p>
            <a:endParaRPr lang="cs-CZ"/>
          </a:p>
        </p:txBody>
      </p:sp>
      <p:sp>
        <p:nvSpPr>
          <p:cNvPr id="3" name="Date Placeholder 2"/>
          <p:cNvSpPr>
            <a:spLocks noGrp="1"/>
          </p:cNvSpPr>
          <p:nvPr>
            <p:ph type="dt" idx="1"/>
          </p:nvPr>
        </p:nvSpPr>
        <p:spPr>
          <a:xfrm>
            <a:off x="5134448" y="0"/>
            <a:ext cx="3927546" cy="372249"/>
          </a:xfrm>
          <a:prstGeom prst="rect">
            <a:avLst/>
          </a:prstGeom>
        </p:spPr>
        <p:txBody>
          <a:bodyPr vert="horz" lIns="91440" tIns="45720" rIns="91440" bIns="45720" rtlCol="0"/>
          <a:lstStyle>
            <a:lvl1pPr algn="r">
              <a:defRPr sz="1200"/>
            </a:lvl1pPr>
          </a:lstStyle>
          <a:p>
            <a:fld id="{B7268E1E-0E44-426D-905E-8AD9B19D2182}" type="datetimeFigureOut">
              <a:rPr lang="cs-CZ" smtClean="0"/>
              <a:t>18.11.2024</a:t>
            </a:fld>
            <a:endParaRPr lang="cs-CZ"/>
          </a:p>
        </p:txBody>
      </p:sp>
      <p:sp>
        <p:nvSpPr>
          <p:cNvPr id="4" name="Slide Image Placeholder 3"/>
          <p:cNvSpPr>
            <a:spLocks noGrp="1" noRot="1" noChangeAspect="1"/>
          </p:cNvSpPr>
          <p:nvPr>
            <p:ph type="sldImg" idx="2"/>
          </p:nvPr>
        </p:nvSpPr>
        <p:spPr>
          <a:xfrm>
            <a:off x="2055813" y="557213"/>
            <a:ext cx="4951412" cy="2786062"/>
          </a:xfrm>
          <a:prstGeom prst="rect">
            <a:avLst/>
          </a:prstGeom>
          <a:noFill/>
          <a:ln w="12700">
            <a:solidFill>
              <a:prstClr val="black"/>
            </a:solidFill>
          </a:ln>
        </p:spPr>
        <p:txBody>
          <a:bodyPr vert="horz" lIns="91440" tIns="45720" rIns="91440" bIns="45720" rtlCol="0" anchor="ctr"/>
          <a:lstStyle/>
          <a:p>
            <a:endParaRPr lang="cs-CZ"/>
          </a:p>
        </p:txBody>
      </p:sp>
      <p:sp>
        <p:nvSpPr>
          <p:cNvPr id="5" name="Notes Placeholder 4"/>
          <p:cNvSpPr>
            <a:spLocks noGrp="1"/>
          </p:cNvSpPr>
          <p:nvPr>
            <p:ph type="body" sz="quarter" idx="3"/>
          </p:nvPr>
        </p:nvSpPr>
        <p:spPr>
          <a:xfrm>
            <a:off x="906357" y="3529471"/>
            <a:ext cx="7250853" cy="3345071"/>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cs-CZ"/>
          </a:p>
        </p:txBody>
      </p:sp>
      <p:sp>
        <p:nvSpPr>
          <p:cNvPr id="6" name="Footer Placeholder 5"/>
          <p:cNvSpPr>
            <a:spLocks noGrp="1"/>
          </p:cNvSpPr>
          <p:nvPr>
            <p:ph type="ftr" sz="quarter" idx="4"/>
          </p:nvPr>
        </p:nvSpPr>
        <p:spPr>
          <a:xfrm>
            <a:off x="0" y="7058943"/>
            <a:ext cx="3927546" cy="370526"/>
          </a:xfrm>
          <a:prstGeom prst="rect">
            <a:avLst/>
          </a:prstGeom>
        </p:spPr>
        <p:txBody>
          <a:bodyPr vert="horz" lIns="91440" tIns="45720" rIns="91440" bIns="45720" rtlCol="0" anchor="b"/>
          <a:lstStyle>
            <a:lvl1pPr algn="l">
              <a:defRPr sz="1200"/>
            </a:lvl1pPr>
          </a:lstStyle>
          <a:p>
            <a:endParaRPr lang="cs-CZ"/>
          </a:p>
        </p:txBody>
      </p:sp>
      <p:sp>
        <p:nvSpPr>
          <p:cNvPr id="7" name="Slide Number Placeholder 6"/>
          <p:cNvSpPr>
            <a:spLocks noGrp="1"/>
          </p:cNvSpPr>
          <p:nvPr>
            <p:ph type="sldNum" sz="quarter" idx="5"/>
          </p:nvPr>
        </p:nvSpPr>
        <p:spPr>
          <a:xfrm>
            <a:off x="5134448" y="7058943"/>
            <a:ext cx="3927546" cy="370526"/>
          </a:xfrm>
          <a:prstGeom prst="rect">
            <a:avLst/>
          </a:prstGeom>
        </p:spPr>
        <p:txBody>
          <a:bodyPr vert="horz" lIns="91440" tIns="45720" rIns="91440" bIns="45720" rtlCol="0" anchor="b"/>
          <a:lstStyle>
            <a:lvl1pPr algn="r">
              <a:defRPr sz="1200"/>
            </a:lvl1pPr>
          </a:lstStyle>
          <a:p>
            <a:fld id="{871B2431-D351-4C6E-A3CF-9DFAC0E3E050}" type="slidenum">
              <a:rPr lang="cs-CZ" smtClean="0"/>
              <a:t>‹#›</a:t>
            </a:fld>
            <a:endParaRPr lang="cs-CZ"/>
          </a:p>
        </p:txBody>
      </p:sp>
    </p:spTree>
    <p:extLst>
      <p:ext uri="{BB962C8B-B14F-4D97-AF65-F5344CB8AC3E}">
        <p14:creationId xmlns:p14="http://schemas.microsoft.com/office/powerpoint/2010/main" val="179888911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3" Type="http://schemas.openxmlformats.org/officeDocument/2006/relationships/hyperlink" Target="https://www.unicef.org/end-violence/how-to-stop-cyberbullying" TargetMode="External"/><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3" Type="http://schemas.openxmlformats.org/officeDocument/2006/relationships/hyperlink" Target="https://www.nspcc.org.uk/keeping-children-safe/inappropriate-explicit-content2/" TargetMode="External"/><Relationship Id="rId2" Type="http://schemas.openxmlformats.org/officeDocument/2006/relationships/slide" Target="../slides/slide11.xml"/><Relationship Id="rId1" Type="http://schemas.openxmlformats.org/officeDocument/2006/relationships/notesMaster" Target="../notesMasters/notesMaster1.xml"/><Relationship Id="rId4" Type="http://schemas.openxmlformats.org/officeDocument/2006/relationships/hyperlink" Target="https://ee.co.uk/broadband/wifi-controls" TargetMode="Externa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Times are changing and will continue to change quickly. </a:t>
            </a:r>
          </a:p>
          <a:p>
            <a:r>
              <a:rPr lang="en-GB" dirty="0"/>
              <a:t>I was 16/17 when I got my first phone.</a:t>
            </a:r>
          </a:p>
          <a:p>
            <a:r>
              <a:rPr lang="en-GB" dirty="0"/>
              <a:t>I was 18 when I got an email address.</a:t>
            </a:r>
          </a:p>
          <a:p>
            <a:r>
              <a:rPr lang="en-GB" dirty="0"/>
              <a:t>I couldn’t go on the internet if someone in the house was on the phone etc </a:t>
            </a:r>
          </a:p>
          <a:p>
            <a:r>
              <a:rPr lang="en-GB" dirty="0"/>
              <a:t>It was just what everyone did then.</a:t>
            </a:r>
          </a:p>
          <a:p>
            <a:r>
              <a:rPr lang="en-GB" dirty="0"/>
              <a:t>People may say that technology is damaging children and society and to some respects, it can do. </a:t>
            </a:r>
          </a:p>
          <a:p>
            <a:r>
              <a:rPr lang="en-GB" dirty="0"/>
              <a:t>We can not keep our children away from technology (what if they go to a friends house etc), all we can do is educate children on how to use them safely and restrict or limit their access using parent setting etc.  </a:t>
            </a:r>
          </a:p>
        </p:txBody>
      </p:sp>
      <p:sp>
        <p:nvSpPr>
          <p:cNvPr id="4" name="Slide Number Placeholder 3"/>
          <p:cNvSpPr>
            <a:spLocks noGrp="1"/>
          </p:cNvSpPr>
          <p:nvPr>
            <p:ph type="sldNum" sz="quarter" idx="5"/>
          </p:nvPr>
        </p:nvSpPr>
        <p:spPr/>
        <p:txBody>
          <a:bodyPr/>
          <a:lstStyle/>
          <a:p>
            <a:fld id="{871B2431-D351-4C6E-A3CF-9DFAC0E3E050}" type="slidenum">
              <a:rPr lang="cs-CZ" smtClean="0"/>
              <a:t>4</a:t>
            </a:fld>
            <a:endParaRPr lang="cs-CZ"/>
          </a:p>
        </p:txBody>
      </p:sp>
    </p:spTree>
    <p:extLst>
      <p:ext uri="{BB962C8B-B14F-4D97-AF65-F5344CB8AC3E}">
        <p14:creationId xmlns:p14="http://schemas.microsoft.com/office/powerpoint/2010/main" val="159936786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871B2431-D351-4C6E-A3CF-9DFAC0E3E050}" type="slidenum">
              <a:rPr lang="cs-CZ" smtClean="0"/>
              <a:t>5</a:t>
            </a:fld>
            <a:endParaRPr lang="cs-CZ"/>
          </a:p>
        </p:txBody>
      </p:sp>
    </p:spTree>
    <p:extLst>
      <p:ext uri="{BB962C8B-B14F-4D97-AF65-F5344CB8AC3E}">
        <p14:creationId xmlns:p14="http://schemas.microsoft.com/office/powerpoint/2010/main" val="129153997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0" i="0" dirty="0">
                <a:solidFill>
                  <a:srgbClr val="141414"/>
                </a:solidFill>
                <a:effectLst/>
                <a:latin typeface="FiraSans"/>
              </a:rPr>
              <a:t>Educational games that require children to follow objects and interact with them can help their hand eye coordination, also their understanding of how to interact with systems, for example knowing that pressing the right button will invoke the desired action. HOWEVER there are growing issue of young adults not having finger dexterity to cope with certain jobs e.g. dentistry????</a:t>
            </a:r>
          </a:p>
          <a:p>
            <a:r>
              <a:rPr lang="en-GB" b="0" i="0" dirty="0">
                <a:solidFill>
                  <a:srgbClr val="141414"/>
                </a:solidFill>
                <a:effectLst/>
                <a:latin typeface="FiraSans"/>
              </a:rPr>
              <a:t>Children can only learn what is available to them, traditionally parents, friends, school, and the wider community would have been the only gateways to learning. Now the World Wide Web gives them a vast library of material to allow them to discover new things.</a:t>
            </a:r>
          </a:p>
          <a:p>
            <a:r>
              <a:rPr lang="en-GB" b="0" i="0" dirty="0">
                <a:solidFill>
                  <a:srgbClr val="141414"/>
                </a:solidFill>
                <a:effectLst/>
                <a:latin typeface="FiraSans"/>
              </a:rPr>
              <a:t>Knowing they can ask the computer anything they want to know drives a child’s desire to do research, many children will use voice to enter their search queries into search engines, and then need to read and evaluate the results that are presented. Over time their language will improve and they will become faster and more adept at finding the information they want.</a:t>
            </a:r>
          </a:p>
          <a:p>
            <a:r>
              <a:rPr lang="en-GB" b="0" i="0" dirty="0">
                <a:solidFill>
                  <a:srgbClr val="141414"/>
                </a:solidFill>
                <a:effectLst/>
                <a:latin typeface="FiraSans"/>
              </a:rPr>
              <a:t>Interactive websites and games help children learn to solve problems as they work their way through the challenges presented to get to the next level. Even simply using the devices makes them more adept at this, learning how to solve problems like programs not working correctly or connection issues.</a:t>
            </a:r>
            <a:endParaRPr lang="en-GB" dirty="0"/>
          </a:p>
        </p:txBody>
      </p:sp>
      <p:sp>
        <p:nvSpPr>
          <p:cNvPr id="4" name="Slide Number Placeholder 3"/>
          <p:cNvSpPr>
            <a:spLocks noGrp="1"/>
          </p:cNvSpPr>
          <p:nvPr>
            <p:ph type="sldNum" sz="quarter" idx="5"/>
          </p:nvPr>
        </p:nvSpPr>
        <p:spPr/>
        <p:txBody>
          <a:bodyPr/>
          <a:lstStyle/>
          <a:p>
            <a:fld id="{871B2431-D351-4C6E-A3CF-9DFAC0E3E050}" type="slidenum">
              <a:rPr lang="cs-CZ" smtClean="0"/>
              <a:t>7</a:t>
            </a:fld>
            <a:endParaRPr lang="cs-CZ"/>
          </a:p>
        </p:txBody>
      </p:sp>
    </p:spTree>
    <p:extLst>
      <p:ext uri="{BB962C8B-B14F-4D97-AF65-F5344CB8AC3E}">
        <p14:creationId xmlns:p14="http://schemas.microsoft.com/office/powerpoint/2010/main" val="380266820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871B2431-D351-4C6E-A3CF-9DFAC0E3E050}" type="slidenum">
              <a:rPr lang="cs-CZ" smtClean="0"/>
              <a:t>8</a:t>
            </a:fld>
            <a:endParaRPr lang="cs-CZ"/>
          </a:p>
        </p:txBody>
      </p:sp>
    </p:spTree>
    <p:extLst>
      <p:ext uri="{BB962C8B-B14F-4D97-AF65-F5344CB8AC3E}">
        <p14:creationId xmlns:p14="http://schemas.microsoft.com/office/powerpoint/2010/main" val="54575091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What can you do at home…</a:t>
            </a:r>
          </a:p>
        </p:txBody>
      </p:sp>
      <p:sp>
        <p:nvSpPr>
          <p:cNvPr id="4" name="Slide Number Placeholder 3"/>
          <p:cNvSpPr>
            <a:spLocks noGrp="1"/>
          </p:cNvSpPr>
          <p:nvPr>
            <p:ph type="sldNum" sz="quarter" idx="5"/>
          </p:nvPr>
        </p:nvSpPr>
        <p:spPr/>
        <p:txBody>
          <a:bodyPr/>
          <a:lstStyle/>
          <a:p>
            <a:fld id="{871B2431-D351-4C6E-A3CF-9DFAC0E3E050}" type="slidenum">
              <a:rPr lang="cs-CZ" smtClean="0"/>
              <a:t>9</a:t>
            </a:fld>
            <a:endParaRPr lang="cs-CZ"/>
          </a:p>
        </p:txBody>
      </p:sp>
    </p:spTree>
    <p:extLst>
      <p:ext uri="{BB962C8B-B14F-4D97-AF65-F5344CB8AC3E}">
        <p14:creationId xmlns:p14="http://schemas.microsoft.com/office/powerpoint/2010/main" val="75276984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927546" cy="372249"/>
          </a:xfrm>
          <a:prstGeom prst="rect">
            <a:avLst/>
          </a:prstGeom>
        </p:spPr>
        <p:txBody>
          <a:bodyPr vert="horz" lIns="91440" tIns="45720" rIns="91440" bIns="45720" rtlCol="0"/>
          <a:lstStyle>
            <a:lvl1pPr algn="l">
              <a:defRPr sz="1200"/>
            </a:lvl1pPr>
          </a:lstStyle>
          <a:p>
            <a:endParaRPr/>
          </a:p>
        </p:txBody>
      </p:sp>
      <p:sp>
        <p:nvSpPr>
          <p:cNvPr id="3" name="Date Placeholder 2"/>
          <p:cNvSpPr>
            <a:spLocks noGrp="1"/>
          </p:cNvSpPr>
          <p:nvPr>
            <p:ph type="dt" idx="1"/>
          </p:nvPr>
        </p:nvSpPr>
        <p:spPr>
          <a:xfrm>
            <a:off x="5134448" y="0"/>
            <a:ext cx="3927546" cy="372249"/>
          </a:xfrm>
          <a:prstGeom prst="rect">
            <a:avLst/>
          </a:prstGeom>
        </p:spPr>
        <p:txBody>
          <a:bodyPr vert="horz" lIns="91440" tIns="45720" rIns="91440" bIns="45720" rtlCol="0"/>
          <a:lstStyle>
            <a:lvl1pPr algn="r">
              <a:defRPr sz="1200"/>
            </a:lvl1pPr>
          </a:lstStyle>
          <a:p>
            <a:r>
              <a:rPr lang="cs-CZ"/>
              <a:t>1.7.2013</a:t>
            </a:r>
          </a:p>
        </p:txBody>
      </p:sp>
      <p:sp>
        <p:nvSpPr>
          <p:cNvPr id="4" name="Slide Image Placeholder 3"/>
          <p:cNvSpPr>
            <a:spLocks noGrp="1" noRot="1" noChangeAspect="1"/>
          </p:cNvSpPr>
          <p:nvPr>
            <p:ph type="sldImg" idx="2"/>
          </p:nvPr>
        </p:nvSpPr>
        <p:spPr>
          <a:xfrm>
            <a:off x="2055813" y="557213"/>
            <a:ext cx="4951412" cy="2786062"/>
          </a:xfrm>
          <a:prstGeom prst="rect">
            <a:avLst/>
          </a:prstGeom>
          <a:noFill/>
          <a:ln w="12700">
            <a:solidFill>
              <a:prstClr val="black"/>
            </a:solidFill>
          </a:ln>
        </p:spPr>
        <p:txBody>
          <a:bodyPr vert="horz" lIns="91440" tIns="45720" rIns="91440" bIns="45720" rtlCol="0" anchor="ctr"/>
          <a:lstStyle/>
          <a:p>
            <a:endParaRPr/>
          </a:p>
        </p:txBody>
      </p:sp>
      <p:sp>
        <p:nvSpPr>
          <p:cNvPr id="5" name="Notes Placeholder 4"/>
          <p:cNvSpPr>
            <a:spLocks noGrp="1"/>
          </p:cNvSpPr>
          <p:nvPr>
            <p:ph type="body" sz="quarter" idx="3"/>
          </p:nvPr>
        </p:nvSpPr>
        <p:spPr>
          <a:xfrm>
            <a:off x="906357" y="3529471"/>
            <a:ext cx="7250853" cy="3345071"/>
          </a:xfrm>
          <a:prstGeom prst="rect">
            <a:avLst/>
          </a:prstGeom>
        </p:spPr>
        <p:txBody>
          <a:bodyPr vert="horz" lIns="91440" tIns="45720" rIns="91440" bIns="45720" rtlCol="0"/>
          <a:lstStyle/>
          <a:p>
            <a:pPr algn="l"/>
            <a:r>
              <a:rPr lang="en-GB" b="0" i="0" dirty="0">
                <a:solidFill>
                  <a:srgbClr val="111111"/>
                </a:solidFill>
                <a:effectLst/>
                <a:latin typeface="Roboto" panose="02000000000000000000" pitchFamily="2" charset="0"/>
              </a:rPr>
              <a:t>Have honest conversations with your children about who they communicate with and how, and who can see what they post online. </a:t>
            </a:r>
          </a:p>
          <a:p>
            <a:pPr algn="l"/>
            <a:r>
              <a:rPr lang="en-GB" b="0" i="0" dirty="0">
                <a:solidFill>
                  <a:srgbClr val="111111"/>
                </a:solidFill>
                <a:effectLst/>
                <a:latin typeface="Roboto" panose="02000000000000000000" pitchFamily="2" charset="0"/>
              </a:rPr>
              <a:t>Explain that anything that goes online – pictures, videos, comments, things they share with others and what others post and share with them and about them – leaves behind a trail of information about them. To make sure they’re leaving a positive “digital footprint”, they should be mindful about what they do and say online.</a:t>
            </a:r>
          </a:p>
          <a:p>
            <a:pPr algn="l"/>
            <a:r>
              <a:rPr lang="en-GB" b="0" i="0" dirty="0">
                <a:solidFill>
                  <a:srgbClr val="111111"/>
                </a:solidFill>
                <a:effectLst/>
                <a:latin typeface="Roboto" panose="02000000000000000000" pitchFamily="2" charset="0"/>
              </a:rPr>
              <a:t>Make sure they understand that discriminatory or inappropriate contact is never acceptable. No one should spread rumours or share hurtful or embarrassing stories or photos. What may seem like a harmless joke to one person can be deeply hurtful to others. </a:t>
            </a:r>
          </a:p>
          <a:p>
            <a:pPr algn="l"/>
            <a:r>
              <a:rPr lang="en-GB" b="0" i="0" dirty="0">
                <a:solidFill>
                  <a:srgbClr val="111111"/>
                </a:solidFill>
                <a:effectLst/>
                <a:latin typeface="Roboto" panose="02000000000000000000" pitchFamily="2" charset="0"/>
              </a:rPr>
              <a:t>If your child experiences something online that makes them feel upset, uncomfortable or scared, encourage them to tell you or a trusted adult immediately. </a:t>
            </a:r>
          </a:p>
          <a:p>
            <a:pPr algn="l"/>
            <a:r>
              <a:rPr lang="en-GB" b="0" i="0" dirty="0">
                <a:solidFill>
                  <a:srgbClr val="111111"/>
                </a:solidFill>
                <a:effectLst/>
                <a:latin typeface="Roboto" panose="02000000000000000000" pitchFamily="2" charset="0"/>
              </a:rPr>
              <a:t>Children often ‘know’ the perpetrators of online harassment or abuse, so it is important to help them to be alert and know how to respond to any problematic behaviours they encounter online.</a:t>
            </a:r>
          </a:p>
          <a:p>
            <a:pPr algn="l"/>
            <a:r>
              <a:rPr lang="en-GB" b="0" i="0" dirty="0">
                <a:solidFill>
                  <a:srgbClr val="111111"/>
                </a:solidFill>
                <a:effectLst/>
                <a:latin typeface="Roboto" panose="02000000000000000000" pitchFamily="2" charset="0"/>
              </a:rPr>
              <a:t>Work with your child to establish rules on how, when and where to use devices.</a:t>
            </a:r>
          </a:p>
          <a:p>
            <a:endParaRPr lang="en-US" dirty="0"/>
          </a:p>
          <a:p>
            <a:pPr algn="l"/>
            <a:r>
              <a:rPr lang="en-GB" b="0" i="0" dirty="0">
                <a:solidFill>
                  <a:srgbClr val="111111"/>
                </a:solidFill>
                <a:effectLst/>
                <a:latin typeface="Roboto" panose="02000000000000000000" pitchFamily="2" charset="0"/>
              </a:rPr>
              <a:t>Check that your child’s device is always updated and running the latest software, and that privacy settings are on and configured to minimize data collection so that people don’t see any information that you don’t want them to see.</a:t>
            </a:r>
          </a:p>
          <a:p>
            <a:pPr algn="l"/>
            <a:r>
              <a:rPr lang="en-GB" b="0" i="0" dirty="0">
                <a:solidFill>
                  <a:srgbClr val="111111"/>
                </a:solidFill>
                <a:effectLst/>
                <a:latin typeface="Roboto" panose="02000000000000000000" pitchFamily="2" charset="0"/>
              </a:rPr>
              <a:t>Help your child learn to keep personal information private. If your privacy settings are not secure, anyone can see your information.</a:t>
            </a:r>
          </a:p>
          <a:p>
            <a:pPr algn="l"/>
            <a:r>
              <a:rPr lang="en-GB" b="0" i="0" dirty="0">
                <a:solidFill>
                  <a:srgbClr val="111111"/>
                </a:solidFill>
                <a:effectLst/>
                <a:latin typeface="Roboto" panose="02000000000000000000" pitchFamily="2" charset="0"/>
              </a:rPr>
              <a:t>Keep webcams covered when not in use. For younger children, tools such as parental controls like safe search, can help keep online experiences positive.</a:t>
            </a:r>
          </a:p>
          <a:p>
            <a:pPr algn="l"/>
            <a:r>
              <a:rPr lang="en-GB" b="0" i="0" dirty="0">
                <a:solidFill>
                  <a:srgbClr val="111111"/>
                </a:solidFill>
                <a:effectLst/>
                <a:latin typeface="Roboto" panose="02000000000000000000" pitchFamily="2" charset="0"/>
              </a:rPr>
              <a:t>Be cautious of free online resources, including educational ones. If your child is asked to provide a photo or their full name, be sure it is a trusted website.</a:t>
            </a:r>
          </a:p>
          <a:p>
            <a:endParaRPr lang="en-US" dirty="0"/>
          </a:p>
          <a:p>
            <a:pPr algn="l"/>
            <a:r>
              <a:rPr lang="en-GB" b="0" i="0" dirty="0">
                <a:solidFill>
                  <a:srgbClr val="111111"/>
                </a:solidFill>
                <a:effectLst/>
                <a:latin typeface="Roboto" panose="02000000000000000000" pitchFamily="2" charset="0"/>
              </a:rPr>
              <a:t>Create opportunities for your child to have safe and positive online interactions with friends, family and you. Connecting with others can be an excellent opportunity for you to model kindness and empathy in virtual interactions.</a:t>
            </a:r>
          </a:p>
          <a:p>
            <a:pPr algn="l"/>
            <a:r>
              <a:rPr lang="en-GB" b="0" i="0" dirty="0">
                <a:solidFill>
                  <a:srgbClr val="111111"/>
                </a:solidFill>
                <a:effectLst/>
                <a:latin typeface="Roboto" panose="02000000000000000000" pitchFamily="2" charset="0"/>
              </a:rPr>
              <a:t>Help your child recognize and avoid misinformation and disinformation, age-inappropriate content and content that can potentially cause anxiety or other harm. Introduce them to trustworthy sources of information.</a:t>
            </a:r>
          </a:p>
          <a:p>
            <a:pPr algn="l"/>
            <a:r>
              <a:rPr lang="en-GB" b="0" i="0" dirty="0">
                <a:solidFill>
                  <a:srgbClr val="111111"/>
                </a:solidFill>
                <a:effectLst/>
                <a:latin typeface="Roboto" panose="02000000000000000000" pitchFamily="2" charset="0"/>
              </a:rPr>
              <a:t>Children can be exposed to advertising that may promote unhealthy foods, gender stereotypes or age-inappropriate material. Help them to recognize online ads and use the opportunity to explore together what is wrong with some of the negative messaging you see.</a:t>
            </a:r>
          </a:p>
          <a:p>
            <a:pPr algn="l"/>
            <a:r>
              <a:rPr lang="en-GB" b="0" i="0" dirty="0">
                <a:solidFill>
                  <a:srgbClr val="111111"/>
                </a:solidFill>
                <a:effectLst/>
                <a:latin typeface="Roboto" panose="02000000000000000000" pitchFamily="2" charset="0"/>
              </a:rPr>
              <a:t>Spend time with your child to identify age-appropriate apps, games and other online entertainment. Be alert for apps that may have harmful content or pose privacy risks.</a:t>
            </a:r>
          </a:p>
          <a:p>
            <a:endParaRPr lang="en-US" dirty="0"/>
          </a:p>
          <a:p>
            <a:pPr algn="l"/>
            <a:r>
              <a:rPr lang="en-GB" b="0" i="0" dirty="0">
                <a:solidFill>
                  <a:srgbClr val="111111"/>
                </a:solidFill>
                <a:effectLst/>
                <a:latin typeface="Roboto" panose="02000000000000000000" pitchFamily="2" charset="0"/>
              </a:rPr>
              <a:t>Promote positive online behaviour by practicing it yourself. Be mindful of the example you set and what you share online about your child, including their photos and videos.</a:t>
            </a:r>
          </a:p>
          <a:p>
            <a:pPr algn="l"/>
            <a:r>
              <a:rPr lang="en-GB" b="0" i="0" dirty="0">
                <a:solidFill>
                  <a:srgbClr val="111111"/>
                </a:solidFill>
                <a:effectLst/>
                <a:latin typeface="Roboto" panose="02000000000000000000" pitchFamily="2" charset="0"/>
              </a:rPr>
              <a:t>Encourage your child to be kind online and to support friends and family by sending positive messages or emojis.</a:t>
            </a:r>
          </a:p>
          <a:p>
            <a:pPr algn="l"/>
            <a:r>
              <a:rPr lang="en-GB" b="0" i="0" dirty="0">
                <a:solidFill>
                  <a:srgbClr val="111111"/>
                </a:solidFill>
                <a:effectLst/>
                <a:latin typeface="Roboto" panose="02000000000000000000" pitchFamily="2" charset="0"/>
              </a:rPr>
              <a:t>If they have classes online, encourage them to be respectful of others and to be mindful of what can be seen on camera to maintain privacy.</a:t>
            </a:r>
          </a:p>
          <a:p>
            <a:pPr algn="l"/>
            <a:r>
              <a:rPr lang="en-GB" b="0" i="0" dirty="0">
                <a:solidFill>
                  <a:srgbClr val="111111"/>
                </a:solidFill>
                <a:effectLst/>
                <a:latin typeface="Roboto" panose="02000000000000000000" pitchFamily="2" charset="0"/>
              </a:rPr>
              <a:t>Be alert if your child appears to be upset or secretive with online activities. Reassure them that experiencing abuse or harassment is never their fault and they shouldn’t keep it a secret.</a:t>
            </a:r>
          </a:p>
          <a:p>
            <a:pPr algn="l"/>
            <a:r>
              <a:rPr lang="en-GB" b="0" i="0" dirty="0">
                <a:solidFill>
                  <a:srgbClr val="111111"/>
                </a:solidFill>
                <a:effectLst/>
                <a:latin typeface="Roboto" panose="02000000000000000000" pitchFamily="2" charset="0"/>
              </a:rPr>
              <a:t>Familiarize yourself with their school’s digital learning policies. Seek out local helplines and resources for the latest issues in keeping children safe online and how to report </a:t>
            </a:r>
            <a:r>
              <a:rPr lang="en-GB" b="0" i="0" u="sng" dirty="0">
                <a:solidFill>
                  <a:srgbClr val="111111"/>
                </a:solidFill>
                <a:effectLst/>
                <a:latin typeface="Roboto" panose="02000000000000000000" pitchFamily="2" charset="0"/>
                <a:hlinkClick r:id="rId3"/>
              </a:rPr>
              <a:t>cyberbullying</a:t>
            </a:r>
            <a:r>
              <a:rPr lang="en-GB" b="0" i="0" dirty="0">
                <a:solidFill>
                  <a:srgbClr val="111111"/>
                </a:solidFill>
                <a:effectLst/>
                <a:latin typeface="Roboto" panose="02000000000000000000" pitchFamily="2" charset="0"/>
              </a:rPr>
              <a:t> or inappropriate content.</a:t>
            </a:r>
          </a:p>
          <a:p>
            <a:endParaRPr lang="en-US" dirty="0"/>
          </a:p>
          <a:p>
            <a:pPr algn="l"/>
            <a:r>
              <a:rPr lang="en-GB" b="0" i="0" dirty="0">
                <a:solidFill>
                  <a:srgbClr val="111111"/>
                </a:solidFill>
                <a:effectLst/>
                <a:latin typeface="Roboto" panose="02000000000000000000" pitchFamily="2" charset="0"/>
              </a:rPr>
              <a:t>Spending time online can be a great opportunity for your children to be creative, learn, use their voices to share their views and support causes that are important to them.</a:t>
            </a:r>
          </a:p>
          <a:p>
            <a:pPr algn="l"/>
            <a:r>
              <a:rPr lang="en-GB" b="0" i="0" dirty="0">
                <a:solidFill>
                  <a:srgbClr val="111111"/>
                </a:solidFill>
                <a:effectLst/>
                <a:latin typeface="Roboto" panose="02000000000000000000" pitchFamily="2" charset="0"/>
              </a:rPr>
              <a:t>Encourage your child to use resources on the internet to help them get up and get moving, like online exercise videos for children and video games that require physical movement.</a:t>
            </a:r>
          </a:p>
          <a:p>
            <a:pPr algn="l"/>
            <a:r>
              <a:rPr lang="en-GB" b="0" i="0" dirty="0">
                <a:solidFill>
                  <a:srgbClr val="111111"/>
                </a:solidFill>
                <a:effectLst/>
                <a:latin typeface="Roboto" panose="02000000000000000000" pitchFamily="2" charset="0"/>
              </a:rPr>
              <a:t>Remember to balance online activities with an active lifestyle and offline recreation for a healthy balance in all aspects of life.</a:t>
            </a:r>
          </a:p>
          <a:p>
            <a:endParaRPr lang="en-US" dirty="0"/>
          </a:p>
        </p:txBody>
      </p:sp>
      <p:sp>
        <p:nvSpPr>
          <p:cNvPr id="6" name="Footer Placeholder 5"/>
          <p:cNvSpPr>
            <a:spLocks noGrp="1"/>
          </p:cNvSpPr>
          <p:nvPr>
            <p:ph type="ftr" sz="quarter" idx="4"/>
          </p:nvPr>
        </p:nvSpPr>
        <p:spPr>
          <a:xfrm>
            <a:off x="0" y="7058943"/>
            <a:ext cx="3927546" cy="370526"/>
          </a:xfrm>
          <a:prstGeom prst="rect">
            <a:avLst/>
          </a:prstGeom>
        </p:spPr>
        <p:txBody>
          <a:bodyPr vert="horz" lIns="91440" tIns="45720" rIns="91440" bIns="45720" rtlCol="0" anchor="b"/>
          <a:lstStyle>
            <a:lvl1pPr algn="l">
              <a:defRPr sz="1200"/>
            </a:lvl1pPr>
          </a:lstStyle>
          <a:p>
            <a:endParaRPr/>
          </a:p>
        </p:txBody>
      </p:sp>
      <p:sp>
        <p:nvSpPr>
          <p:cNvPr id="7" name="Slide Number Placeholder 6"/>
          <p:cNvSpPr>
            <a:spLocks noGrp="1"/>
          </p:cNvSpPr>
          <p:nvPr>
            <p:ph type="sldNum" sz="quarter" idx="5"/>
          </p:nvPr>
        </p:nvSpPr>
        <p:spPr>
          <a:xfrm>
            <a:off x="5134448" y="7058943"/>
            <a:ext cx="3927546" cy="370526"/>
          </a:xfrm>
          <a:prstGeom prst="rect">
            <a:avLst/>
          </a:prstGeom>
        </p:spPr>
        <p:txBody>
          <a:bodyPr vert="horz" lIns="91440" tIns="45720" rIns="91440" bIns="45720" rtlCol="0" anchor="b"/>
          <a:lstStyle>
            <a:lvl1pPr algn="r">
              <a:defRPr sz="1200"/>
            </a:lvl1pPr>
          </a:lstStyle>
          <a:p>
            <a:r>
              <a:rPr lang="cs-CZ"/>
              <a:t>‹#›</a:t>
            </a: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927546" cy="372249"/>
          </a:xfrm>
          <a:prstGeom prst="rect">
            <a:avLst/>
          </a:prstGeom>
        </p:spPr>
        <p:txBody>
          <a:bodyPr vert="horz" lIns="91440" tIns="45720" rIns="91440" bIns="45720" rtlCol="0"/>
          <a:lstStyle>
            <a:lvl1pPr algn="l">
              <a:defRPr sz="1200"/>
            </a:lvl1pPr>
          </a:lstStyle>
          <a:p>
            <a:endParaRPr/>
          </a:p>
        </p:txBody>
      </p:sp>
      <p:sp>
        <p:nvSpPr>
          <p:cNvPr id="3" name="Date Placeholder 2"/>
          <p:cNvSpPr>
            <a:spLocks noGrp="1"/>
          </p:cNvSpPr>
          <p:nvPr>
            <p:ph type="dt" idx="1"/>
          </p:nvPr>
        </p:nvSpPr>
        <p:spPr>
          <a:xfrm>
            <a:off x="5134448" y="0"/>
            <a:ext cx="3927546" cy="372249"/>
          </a:xfrm>
          <a:prstGeom prst="rect">
            <a:avLst/>
          </a:prstGeom>
        </p:spPr>
        <p:txBody>
          <a:bodyPr vert="horz" lIns="91440" tIns="45720" rIns="91440" bIns="45720" rtlCol="0"/>
          <a:lstStyle>
            <a:lvl1pPr algn="r">
              <a:defRPr sz="1200"/>
            </a:lvl1pPr>
          </a:lstStyle>
          <a:p>
            <a:r>
              <a:rPr lang="cs-CZ"/>
              <a:t>1.7.2013</a:t>
            </a:r>
          </a:p>
        </p:txBody>
      </p:sp>
      <p:sp>
        <p:nvSpPr>
          <p:cNvPr id="4" name="Slide Image Placeholder 3"/>
          <p:cNvSpPr>
            <a:spLocks noGrp="1" noRot="1" noChangeAspect="1"/>
          </p:cNvSpPr>
          <p:nvPr>
            <p:ph type="sldImg" idx="2"/>
          </p:nvPr>
        </p:nvSpPr>
        <p:spPr>
          <a:xfrm>
            <a:off x="2055813" y="557213"/>
            <a:ext cx="4951412" cy="2786062"/>
          </a:xfrm>
          <a:prstGeom prst="rect">
            <a:avLst/>
          </a:prstGeom>
          <a:noFill/>
          <a:ln w="12700">
            <a:solidFill>
              <a:prstClr val="black"/>
            </a:solidFill>
          </a:ln>
        </p:spPr>
        <p:txBody>
          <a:bodyPr vert="horz" lIns="91440" tIns="45720" rIns="91440" bIns="45720" rtlCol="0" anchor="ctr"/>
          <a:lstStyle/>
          <a:p>
            <a:endParaRPr/>
          </a:p>
        </p:txBody>
      </p:sp>
      <p:sp>
        <p:nvSpPr>
          <p:cNvPr id="5" name="Notes Placeholder 4"/>
          <p:cNvSpPr>
            <a:spLocks noGrp="1"/>
          </p:cNvSpPr>
          <p:nvPr>
            <p:ph type="body" sz="quarter" idx="3"/>
          </p:nvPr>
        </p:nvSpPr>
        <p:spPr>
          <a:xfrm>
            <a:off x="906357" y="3529471"/>
            <a:ext cx="7250853" cy="3345071"/>
          </a:xfrm>
          <a:prstGeom prst="rect">
            <a:avLst/>
          </a:prstGeom>
        </p:spPr>
        <p:txBody>
          <a:bodyPr vert="horz" lIns="91440" tIns="45720" rIns="91440" bIns="45720" rtlCol="0"/>
          <a:lstStyle/>
          <a:p>
            <a:pPr algn="l"/>
            <a:r>
              <a:rPr lang="en-GB" b="0" i="0" dirty="0">
                <a:solidFill>
                  <a:srgbClr val="525455"/>
                </a:solidFill>
                <a:effectLst/>
                <a:latin typeface="Arial" panose="020B0604020202020204" pitchFamily="34" charset="0"/>
              </a:rPr>
              <a:t>Parental controls can help you to:</a:t>
            </a:r>
          </a:p>
          <a:p>
            <a:pPr algn="l">
              <a:buFont typeface="Arial" panose="020B0604020202020204" pitchFamily="34" charset="0"/>
              <a:buChar char="•"/>
            </a:pPr>
            <a:r>
              <a:rPr lang="en-GB" b="0" i="0" dirty="0">
                <a:solidFill>
                  <a:srgbClr val="525455"/>
                </a:solidFill>
                <a:effectLst/>
                <a:latin typeface="Arial" panose="020B0604020202020204" pitchFamily="34" charset="0"/>
              </a:rPr>
              <a:t>plan what time of day your child can go online and how long for</a:t>
            </a:r>
          </a:p>
          <a:p>
            <a:pPr algn="l">
              <a:buFont typeface="Arial" panose="020B0604020202020204" pitchFamily="34" charset="0"/>
              <a:buChar char="•"/>
            </a:pPr>
            <a:r>
              <a:rPr lang="en-GB" b="0" i="0" dirty="0">
                <a:solidFill>
                  <a:srgbClr val="525455"/>
                </a:solidFill>
                <a:effectLst/>
                <a:latin typeface="Arial" panose="020B0604020202020204" pitchFamily="34" charset="0"/>
              </a:rPr>
              <a:t>create content filters to block apps that may have </a:t>
            </a:r>
            <a:r>
              <a:rPr lang="en-GB" b="0" i="0" u="sng" dirty="0">
                <a:solidFill>
                  <a:srgbClr val="2F7CA3"/>
                </a:solidFill>
                <a:effectLst/>
                <a:latin typeface="Arial" panose="020B0604020202020204" pitchFamily="34" charset="0"/>
                <a:hlinkClick r:id="rId3"/>
              </a:rPr>
              <a:t>inappropriate content</a:t>
            </a:r>
            <a:endParaRPr lang="en-GB" b="0" i="0" dirty="0">
              <a:solidFill>
                <a:srgbClr val="525455"/>
              </a:solidFill>
              <a:effectLst/>
              <a:latin typeface="Arial" panose="020B0604020202020204" pitchFamily="34" charset="0"/>
            </a:endParaRPr>
          </a:p>
          <a:p>
            <a:pPr algn="l">
              <a:buFont typeface="Arial" panose="020B0604020202020204" pitchFamily="34" charset="0"/>
              <a:buChar char="•"/>
            </a:pPr>
            <a:r>
              <a:rPr lang="en-GB" b="0" i="0" dirty="0">
                <a:solidFill>
                  <a:srgbClr val="525455"/>
                </a:solidFill>
                <a:effectLst/>
                <a:latin typeface="Arial" panose="020B0604020202020204" pitchFamily="34" charset="0"/>
              </a:rPr>
              <a:t>manage the content different family members can see.</a:t>
            </a:r>
          </a:p>
          <a:p>
            <a:r>
              <a:rPr lang="en-US" dirty="0"/>
              <a:t>EE has useful parent guides and so must other networks.</a:t>
            </a:r>
          </a:p>
          <a:p>
            <a:r>
              <a:rPr lang="en-GB" dirty="0">
                <a:hlinkClick r:id="rId4"/>
              </a:rPr>
              <a:t>EE Smart Hub With </a:t>
            </a:r>
            <a:r>
              <a:rPr lang="en-GB" dirty="0" err="1">
                <a:hlinkClick r:id="rId4"/>
              </a:rPr>
              <a:t>WiFi</a:t>
            </a:r>
            <a:r>
              <a:rPr lang="en-GB" dirty="0">
                <a:hlinkClick r:id="rId4"/>
              </a:rPr>
              <a:t> Controls | Smart Broadband Routers | EE</a:t>
            </a:r>
            <a:endParaRPr lang="en-US" dirty="0"/>
          </a:p>
        </p:txBody>
      </p:sp>
      <p:sp>
        <p:nvSpPr>
          <p:cNvPr id="6" name="Footer Placeholder 5"/>
          <p:cNvSpPr>
            <a:spLocks noGrp="1"/>
          </p:cNvSpPr>
          <p:nvPr>
            <p:ph type="ftr" sz="quarter" idx="4"/>
          </p:nvPr>
        </p:nvSpPr>
        <p:spPr>
          <a:xfrm>
            <a:off x="0" y="7058943"/>
            <a:ext cx="3927546" cy="370526"/>
          </a:xfrm>
          <a:prstGeom prst="rect">
            <a:avLst/>
          </a:prstGeom>
        </p:spPr>
        <p:txBody>
          <a:bodyPr vert="horz" lIns="91440" tIns="45720" rIns="91440" bIns="45720" rtlCol="0" anchor="b"/>
          <a:lstStyle>
            <a:lvl1pPr algn="l">
              <a:defRPr sz="1200"/>
            </a:lvl1pPr>
          </a:lstStyle>
          <a:p>
            <a:endParaRPr/>
          </a:p>
        </p:txBody>
      </p:sp>
      <p:sp>
        <p:nvSpPr>
          <p:cNvPr id="7" name="Slide Number Placeholder 6"/>
          <p:cNvSpPr>
            <a:spLocks noGrp="1"/>
          </p:cNvSpPr>
          <p:nvPr>
            <p:ph type="sldNum" sz="quarter" idx="5"/>
          </p:nvPr>
        </p:nvSpPr>
        <p:spPr>
          <a:xfrm>
            <a:off x="5134448" y="7058943"/>
            <a:ext cx="3927546" cy="370526"/>
          </a:xfrm>
          <a:prstGeom prst="rect">
            <a:avLst/>
          </a:prstGeom>
        </p:spPr>
        <p:txBody>
          <a:bodyPr vert="horz" lIns="91440" tIns="45720" rIns="91440" bIns="45720" rtlCol="0" anchor="b"/>
          <a:lstStyle>
            <a:lvl1pPr algn="r">
              <a:defRPr sz="1200"/>
            </a:lvl1pPr>
          </a:lstStyle>
          <a:p>
            <a:r>
              <a:rPr lang="cs-CZ"/>
              <a:t>‹#›</a:t>
            </a:r>
          </a:p>
        </p:txBody>
      </p:sp>
    </p:spTree>
    <p:extLst>
      <p:ext uri="{BB962C8B-B14F-4D97-AF65-F5344CB8AC3E}">
        <p14:creationId xmlns:p14="http://schemas.microsoft.com/office/powerpoint/2010/main" val="1678000676"/>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871B2431-D351-4C6E-A3CF-9DFAC0E3E050}" type="slidenum">
              <a:rPr lang="cs-CZ" smtClean="0"/>
              <a:t>13</a:t>
            </a:fld>
            <a:endParaRPr lang="cs-CZ"/>
          </a:p>
        </p:txBody>
      </p:sp>
    </p:spTree>
    <p:extLst>
      <p:ext uri="{BB962C8B-B14F-4D97-AF65-F5344CB8AC3E}">
        <p14:creationId xmlns:p14="http://schemas.microsoft.com/office/powerpoint/2010/main" val="379351928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927546" cy="372249"/>
          </a:xfrm>
          <a:prstGeom prst="rect">
            <a:avLst/>
          </a:prstGeom>
        </p:spPr>
        <p:txBody>
          <a:bodyPr vert="horz" lIns="91440" tIns="45720" rIns="91440" bIns="45720" rtlCol="0"/>
          <a:lstStyle>
            <a:lvl1pPr algn="l">
              <a:defRPr sz="1200"/>
            </a:lvl1pPr>
          </a:lstStyle>
          <a:p>
            <a:endParaRPr/>
          </a:p>
        </p:txBody>
      </p:sp>
      <p:sp>
        <p:nvSpPr>
          <p:cNvPr id="3" name="Date Placeholder 2"/>
          <p:cNvSpPr>
            <a:spLocks noGrp="1"/>
          </p:cNvSpPr>
          <p:nvPr>
            <p:ph type="dt" idx="1"/>
          </p:nvPr>
        </p:nvSpPr>
        <p:spPr>
          <a:xfrm>
            <a:off x="5134448" y="0"/>
            <a:ext cx="3927546" cy="372249"/>
          </a:xfrm>
          <a:prstGeom prst="rect">
            <a:avLst/>
          </a:prstGeom>
        </p:spPr>
        <p:txBody>
          <a:bodyPr vert="horz" lIns="91440" tIns="45720" rIns="91440" bIns="45720" rtlCol="0"/>
          <a:lstStyle>
            <a:lvl1pPr algn="r">
              <a:defRPr sz="1200"/>
            </a:lvl1pPr>
          </a:lstStyle>
          <a:p>
            <a:r>
              <a:rPr lang="cs-CZ"/>
              <a:t>1.7.2013</a:t>
            </a:r>
          </a:p>
        </p:txBody>
      </p:sp>
      <p:sp>
        <p:nvSpPr>
          <p:cNvPr id="4" name="Slide Image Placeholder 3"/>
          <p:cNvSpPr>
            <a:spLocks noGrp="1" noRot="1" noChangeAspect="1"/>
          </p:cNvSpPr>
          <p:nvPr>
            <p:ph type="sldImg" idx="2"/>
          </p:nvPr>
        </p:nvSpPr>
        <p:spPr>
          <a:xfrm>
            <a:off x="2055813" y="557213"/>
            <a:ext cx="4951412" cy="2786062"/>
          </a:xfrm>
          <a:prstGeom prst="rect">
            <a:avLst/>
          </a:prstGeom>
          <a:noFill/>
          <a:ln w="12700">
            <a:solidFill>
              <a:prstClr val="black"/>
            </a:solidFill>
          </a:ln>
        </p:spPr>
        <p:txBody>
          <a:bodyPr vert="horz" lIns="91440" tIns="45720" rIns="91440" bIns="45720" rtlCol="0" anchor="ctr"/>
          <a:lstStyle/>
          <a:p>
            <a:endParaRPr/>
          </a:p>
        </p:txBody>
      </p:sp>
      <p:sp>
        <p:nvSpPr>
          <p:cNvPr id="5" name="Notes Placeholder 4"/>
          <p:cNvSpPr>
            <a:spLocks noGrp="1"/>
          </p:cNvSpPr>
          <p:nvPr>
            <p:ph type="body" sz="quarter" idx="3"/>
          </p:nvPr>
        </p:nvSpPr>
        <p:spPr>
          <a:xfrm>
            <a:off x="906357" y="3529471"/>
            <a:ext cx="7250853" cy="3345071"/>
          </a:xfrm>
          <a:prstGeom prst="rect">
            <a:avLst/>
          </a:prstGeom>
        </p:spPr>
        <p:txBody>
          <a:bodyPr vert="horz" lIns="91440" tIns="45720" rIns="91440" bIns="45720" rtlCol="0"/>
          <a:lstStyle/>
          <a:p>
            <a:r>
              <a:rPr lang="en-US"/>
              <a:t>Ensure children have clear and realistic expectations of what it will be like to own a mobile phone ie. style/cost of phone, purpose/use of phone, boundaries/rules</a:t>
            </a:r>
          </a:p>
          <a:p>
            <a:endParaRPr lang="en-US"/>
          </a:p>
          <a:p>
            <a:r>
              <a:rPr lang="en-US"/>
              <a:t>Ensure guidelines are in place - limit time on phone, cut off time, apps available, sanctions for improper use. </a:t>
            </a:r>
          </a:p>
          <a:p>
            <a:endParaRPr lang="en-US"/>
          </a:p>
          <a:p>
            <a:r>
              <a:rPr lang="en-US"/>
              <a:t>Find out what could go wrong, problems of phones, how you can minimise them, how you can stay as up to date as possible with advances in technology.</a:t>
            </a:r>
          </a:p>
        </p:txBody>
      </p:sp>
      <p:sp>
        <p:nvSpPr>
          <p:cNvPr id="6" name="Footer Placeholder 5"/>
          <p:cNvSpPr>
            <a:spLocks noGrp="1"/>
          </p:cNvSpPr>
          <p:nvPr>
            <p:ph type="ftr" sz="quarter" idx="4"/>
          </p:nvPr>
        </p:nvSpPr>
        <p:spPr>
          <a:xfrm>
            <a:off x="0" y="7058943"/>
            <a:ext cx="3927546" cy="370526"/>
          </a:xfrm>
          <a:prstGeom prst="rect">
            <a:avLst/>
          </a:prstGeom>
        </p:spPr>
        <p:txBody>
          <a:bodyPr vert="horz" lIns="91440" tIns="45720" rIns="91440" bIns="45720" rtlCol="0" anchor="b"/>
          <a:lstStyle>
            <a:lvl1pPr algn="l">
              <a:defRPr sz="1200"/>
            </a:lvl1pPr>
          </a:lstStyle>
          <a:p>
            <a:endParaRPr/>
          </a:p>
        </p:txBody>
      </p:sp>
      <p:sp>
        <p:nvSpPr>
          <p:cNvPr id="7" name="Slide Number Placeholder 6"/>
          <p:cNvSpPr>
            <a:spLocks noGrp="1"/>
          </p:cNvSpPr>
          <p:nvPr>
            <p:ph type="sldNum" sz="quarter" idx="5"/>
          </p:nvPr>
        </p:nvSpPr>
        <p:spPr>
          <a:xfrm>
            <a:off x="5134448" y="7058943"/>
            <a:ext cx="3927546" cy="370526"/>
          </a:xfrm>
          <a:prstGeom prst="rect">
            <a:avLst/>
          </a:prstGeom>
        </p:spPr>
        <p:txBody>
          <a:bodyPr vert="horz" lIns="91440" tIns="45720" rIns="91440" bIns="45720" rtlCol="0" anchor="b"/>
          <a:lstStyle>
            <a:lvl1pPr algn="r">
              <a:defRPr sz="1200"/>
            </a:lvl1pPr>
          </a:lstStyle>
          <a:p>
            <a:r>
              <a:rPr lang="cs-CZ"/>
              <a:t>‹#›</a:t>
            </a:r>
          </a:p>
        </p:txBody>
      </p:sp>
    </p:spTree>
    <p:extLst>
      <p:ext uri="{BB962C8B-B14F-4D97-AF65-F5344CB8AC3E}">
        <p14:creationId xmlns:p14="http://schemas.microsoft.com/office/powerpoint/2010/main" val="400114231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p:txBody>
          <a:bodyPr/>
          <a:lstStyle/>
          <a:p>
            <a:fld id="{1D8BD707-D9CF-40AE-B4C6-C98DA3205C09}" type="datetimeFigureOut">
              <a:rPr lang="en-US" smtClean="0"/>
              <a:pPr/>
              <a:t>11/18/2024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11/18/2024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1D8BD707-D9CF-40AE-B4C6-C98DA3205C09}" type="datetimeFigureOut">
              <a:rPr lang="en-US" smtClean="0"/>
              <a:pPr/>
              <a:t>11/18/2024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1D8BD707-D9CF-40AE-B4C6-C98DA3205C09}" type="datetimeFigureOut">
              <a:rPr lang="en-US" smtClean="0"/>
              <a:pPr/>
              <a:t>11/18/2024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1D8BD707-D9CF-40AE-B4C6-C98DA3205C09}" type="datetimeFigureOut">
              <a:rPr lang="en-US" smtClean="0"/>
              <a:pPr/>
              <a:t>11/18/2024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1D8BD707-D9CF-40AE-B4C6-C98DA3205C09}" type="datetimeFigureOut">
              <a:rPr lang="en-US" smtClean="0"/>
              <a:pPr/>
              <a:t>11/18/2024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D8BD707-D9CF-40AE-B4C6-C98DA3205C09}" type="datetimeFigureOut">
              <a:rPr lang="en-US" smtClean="0"/>
              <a:pPr/>
              <a:t>11/18/2024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11/18/2024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11/18/2024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11/18/2024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11/18/2024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D8BD707-D9CF-40AE-B4C6-C98DA3205C09}" type="datetimeFigureOut">
              <a:rPr lang="en-US" smtClean="0"/>
              <a:pPr/>
              <a:t>11/18/2024</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6F15528-21DE-4FAA-801E-634DDDAF4B2B}"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7.svg"/><Relationship Id="rId13" Type="http://schemas.openxmlformats.org/officeDocument/2006/relationships/image" Target="../media/image12.png"/><Relationship Id="rId18" Type="http://schemas.openxmlformats.org/officeDocument/2006/relationships/image" Target="../media/image17.svg"/><Relationship Id="rId3" Type="http://schemas.openxmlformats.org/officeDocument/2006/relationships/image" Target="../media/image2.png"/><Relationship Id="rId7" Type="http://schemas.openxmlformats.org/officeDocument/2006/relationships/image" Target="../media/image6.png"/><Relationship Id="rId12" Type="http://schemas.openxmlformats.org/officeDocument/2006/relationships/image" Target="../media/image11.svg"/><Relationship Id="rId17" Type="http://schemas.openxmlformats.org/officeDocument/2006/relationships/image" Target="../media/image16.png"/><Relationship Id="rId2" Type="http://schemas.openxmlformats.org/officeDocument/2006/relationships/image" Target="../media/image1.jpeg"/><Relationship Id="rId16" Type="http://schemas.openxmlformats.org/officeDocument/2006/relationships/image" Target="../media/image15.svg"/><Relationship Id="rId1" Type="http://schemas.openxmlformats.org/officeDocument/2006/relationships/slideLayout" Target="../slideLayouts/slideLayout7.xml"/><Relationship Id="rId6" Type="http://schemas.openxmlformats.org/officeDocument/2006/relationships/image" Target="../media/image5.svg"/><Relationship Id="rId11" Type="http://schemas.openxmlformats.org/officeDocument/2006/relationships/image" Target="../media/image10.png"/><Relationship Id="rId5" Type="http://schemas.openxmlformats.org/officeDocument/2006/relationships/image" Target="../media/image4.png"/><Relationship Id="rId15" Type="http://schemas.openxmlformats.org/officeDocument/2006/relationships/image" Target="../media/image14.png"/><Relationship Id="rId10" Type="http://schemas.openxmlformats.org/officeDocument/2006/relationships/image" Target="../media/image9.svg"/><Relationship Id="rId4" Type="http://schemas.openxmlformats.org/officeDocument/2006/relationships/image" Target="../media/image3.svg"/><Relationship Id="rId9" Type="http://schemas.openxmlformats.org/officeDocument/2006/relationships/image" Target="../media/image8.png"/><Relationship Id="rId14" Type="http://schemas.openxmlformats.org/officeDocument/2006/relationships/image" Target="../media/image13.svg"/></Relationships>
</file>

<file path=ppt/slides/_rels/slide2.xml.rels><?xml version="1.0" encoding="UTF-8" standalone="yes"?>
<Relationships xmlns="http://schemas.openxmlformats.org/package/2006/relationships"><Relationship Id="rId8" Type="http://schemas.openxmlformats.org/officeDocument/2006/relationships/image" Target="../media/image7.svg"/><Relationship Id="rId13" Type="http://schemas.openxmlformats.org/officeDocument/2006/relationships/image" Target="../media/image12.png"/><Relationship Id="rId18" Type="http://schemas.openxmlformats.org/officeDocument/2006/relationships/image" Target="../media/image17.svg"/><Relationship Id="rId3" Type="http://schemas.openxmlformats.org/officeDocument/2006/relationships/image" Target="../media/image2.png"/><Relationship Id="rId7" Type="http://schemas.openxmlformats.org/officeDocument/2006/relationships/image" Target="../media/image6.png"/><Relationship Id="rId12" Type="http://schemas.openxmlformats.org/officeDocument/2006/relationships/image" Target="../media/image11.svg"/><Relationship Id="rId17" Type="http://schemas.openxmlformats.org/officeDocument/2006/relationships/image" Target="../media/image16.png"/><Relationship Id="rId2" Type="http://schemas.openxmlformats.org/officeDocument/2006/relationships/image" Target="../media/image1.jpeg"/><Relationship Id="rId16" Type="http://schemas.openxmlformats.org/officeDocument/2006/relationships/image" Target="../media/image15.svg"/><Relationship Id="rId1" Type="http://schemas.openxmlformats.org/officeDocument/2006/relationships/slideLayout" Target="../slideLayouts/slideLayout7.xml"/><Relationship Id="rId6" Type="http://schemas.openxmlformats.org/officeDocument/2006/relationships/image" Target="../media/image5.svg"/><Relationship Id="rId11" Type="http://schemas.openxmlformats.org/officeDocument/2006/relationships/image" Target="../media/image10.png"/><Relationship Id="rId5" Type="http://schemas.openxmlformats.org/officeDocument/2006/relationships/image" Target="../media/image4.png"/><Relationship Id="rId15" Type="http://schemas.openxmlformats.org/officeDocument/2006/relationships/image" Target="../media/image14.png"/><Relationship Id="rId10" Type="http://schemas.openxmlformats.org/officeDocument/2006/relationships/image" Target="../media/image9.svg"/><Relationship Id="rId4" Type="http://schemas.openxmlformats.org/officeDocument/2006/relationships/image" Target="../media/image3.svg"/><Relationship Id="rId9" Type="http://schemas.openxmlformats.org/officeDocument/2006/relationships/image" Target="../media/image8.png"/><Relationship Id="rId14" Type="http://schemas.openxmlformats.org/officeDocument/2006/relationships/image" Target="../media/image13.svg"/></Relationships>
</file>

<file path=ppt/slides/_rels/slide3.xml.rels><?xml version="1.0" encoding="UTF-8" standalone="yes"?>
<Relationships xmlns="http://schemas.openxmlformats.org/package/2006/relationships"><Relationship Id="rId8" Type="http://schemas.openxmlformats.org/officeDocument/2006/relationships/image" Target="../media/image23.png"/><Relationship Id="rId3" Type="http://schemas.openxmlformats.org/officeDocument/2006/relationships/image" Target="../media/image18.jpeg"/><Relationship Id="rId7" Type="http://schemas.openxmlformats.org/officeDocument/2006/relationships/image" Target="../media/image22.svg"/><Relationship Id="rId2" Type="http://schemas.openxmlformats.org/officeDocument/2006/relationships/image" Target="../media/image1.jpeg"/><Relationship Id="rId1" Type="http://schemas.openxmlformats.org/officeDocument/2006/relationships/slideLayout" Target="../slideLayouts/slideLayout7.xml"/><Relationship Id="rId6" Type="http://schemas.openxmlformats.org/officeDocument/2006/relationships/image" Target="../media/image21.png"/><Relationship Id="rId5" Type="http://schemas.openxmlformats.org/officeDocument/2006/relationships/image" Target="../media/image20.svg"/><Relationship Id="rId4" Type="http://schemas.openxmlformats.org/officeDocument/2006/relationships/image" Target="../media/image19.png"/><Relationship Id="rId9" Type="http://schemas.openxmlformats.org/officeDocument/2006/relationships/image" Target="../media/image24.svg"/></Relationships>
</file>

<file path=ppt/slides/_rels/slide4.xml.rels><?xml version="1.0" encoding="UTF-8" standalone="yes"?>
<Relationships xmlns="http://schemas.openxmlformats.org/package/2006/relationships"><Relationship Id="rId8" Type="http://schemas.openxmlformats.org/officeDocument/2006/relationships/image" Target="../media/image29.svg"/><Relationship Id="rId3" Type="http://schemas.openxmlformats.org/officeDocument/2006/relationships/image" Target="../media/image1.jpeg"/><Relationship Id="rId7" Type="http://schemas.openxmlformats.org/officeDocument/2006/relationships/image" Target="../media/image28.png"/><Relationship Id="rId12" Type="http://schemas.openxmlformats.org/officeDocument/2006/relationships/image" Target="../media/image33.svg"/><Relationship Id="rId2" Type="http://schemas.openxmlformats.org/officeDocument/2006/relationships/notesSlide" Target="../notesSlides/notesSlide1.xml"/><Relationship Id="rId1" Type="http://schemas.openxmlformats.org/officeDocument/2006/relationships/slideLayout" Target="../slideLayouts/slideLayout7.xml"/><Relationship Id="rId6" Type="http://schemas.openxmlformats.org/officeDocument/2006/relationships/image" Target="../media/image27.svg"/><Relationship Id="rId11" Type="http://schemas.openxmlformats.org/officeDocument/2006/relationships/image" Target="../media/image32.png"/><Relationship Id="rId5" Type="http://schemas.openxmlformats.org/officeDocument/2006/relationships/image" Target="../media/image26.png"/><Relationship Id="rId10" Type="http://schemas.openxmlformats.org/officeDocument/2006/relationships/image" Target="../media/image31.svg"/><Relationship Id="rId4" Type="http://schemas.openxmlformats.org/officeDocument/2006/relationships/image" Target="../media/image25.jpeg"/><Relationship Id="rId9" Type="http://schemas.openxmlformats.org/officeDocument/2006/relationships/image" Target="../media/image30.png"/></Relationships>
</file>

<file path=ppt/slides/_rels/slide5.xml.rels><?xml version="1.0" encoding="UTF-8" standalone="yes"?>
<Relationships xmlns="http://schemas.openxmlformats.org/package/2006/relationships"><Relationship Id="rId8" Type="http://schemas.openxmlformats.org/officeDocument/2006/relationships/image" Target="../media/image38.svg"/><Relationship Id="rId3" Type="http://schemas.openxmlformats.org/officeDocument/2006/relationships/image" Target="../media/image1.jpeg"/><Relationship Id="rId7" Type="http://schemas.openxmlformats.org/officeDocument/2006/relationships/image" Target="../media/image37.png"/><Relationship Id="rId2" Type="http://schemas.openxmlformats.org/officeDocument/2006/relationships/notesSlide" Target="../notesSlides/notesSlide2.xml"/><Relationship Id="rId1" Type="http://schemas.openxmlformats.org/officeDocument/2006/relationships/slideLayout" Target="../slideLayouts/slideLayout7.xml"/><Relationship Id="rId6" Type="http://schemas.openxmlformats.org/officeDocument/2006/relationships/image" Target="../media/image36.svg"/><Relationship Id="rId5" Type="http://schemas.openxmlformats.org/officeDocument/2006/relationships/image" Target="../media/image35.png"/><Relationship Id="rId10" Type="http://schemas.openxmlformats.org/officeDocument/2006/relationships/image" Target="../media/image40.svg"/><Relationship Id="rId4" Type="http://schemas.openxmlformats.org/officeDocument/2006/relationships/image" Target="../media/image34.png"/><Relationship Id="rId9" Type="http://schemas.openxmlformats.org/officeDocument/2006/relationships/image" Target="../media/image39.png"/></Relationships>
</file>

<file path=ppt/slides/_rels/slide6.xml.rels><?xml version="1.0" encoding="UTF-8" standalone="yes"?>
<Relationships xmlns="http://schemas.openxmlformats.org/package/2006/relationships"><Relationship Id="rId8" Type="http://schemas.openxmlformats.org/officeDocument/2006/relationships/image" Target="../media/image39.png"/><Relationship Id="rId3" Type="http://schemas.openxmlformats.org/officeDocument/2006/relationships/image" Target="../media/image34.png"/><Relationship Id="rId7" Type="http://schemas.openxmlformats.org/officeDocument/2006/relationships/image" Target="../media/image38.svg"/><Relationship Id="rId2" Type="http://schemas.openxmlformats.org/officeDocument/2006/relationships/image" Target="../media/image1.jpeg"/><Relationship Id="rId1" Type="http://schemas.openxmlformats.org/officeDocument/2006/relationships/slideLayout" Target="../slideLayouts/slideLayout7.xml"/><Relationship Id="rId6" Type="http://schemas.openxmlformats.org/officeDocument/2006/relationships/image" Target="../media/image37.png"/><Relationship Id="rId5" Type="http://schemas.openxmlformats.org/officeDocument/2006/relationships/image" Target="../media/image36.svg"/><Relationship Id="rId4" Type="http://schemas.openxmlformats.org/officeDocument/2006/relationships/image" Target="../media/image35.png"/><Relationship Id="rId9" Type="http://schemas.openxmlformats.org/officeDocument/2006/relationships/image" Target="../media/image40.svg"/></Relationships>
</file>

<file path=ppt/slides/_rels/slide7.xml.rels><?xml version="1.0" encoding="UTF-8" standalone="yes"?>
<Relationships xmlns="http://schemas.openxmlformats.org/package/2006/relationships"><Relationship Id="rId8" Type="http://schemas.openxmlformats.org/officeDocument/2006/relationships/image" Target="../media/image40.svg"/><Relationship Id="rId3" Type="http://schemas.openxmlformats.org/officeDocument/2006/relationships/image" Target="../media/image1.jpeg"/><Relationship Id="rId7" Type="http://schemas.openxmlformats.org/officeDocument/2006/relationships/image" Target="../media/image39.png"/><Relationship Id="rId2" Type="http://schemas.openxmlformats.org/officeDocument/2006/relationships/notesSlide" Target="../notesSlides/notesSlide3.xml"/><Relationship Id="rId1" Type="http://schemas.openxmlformats.org/officeDocument/2006/relationships/slideLayout" Target="../slideLayouts/slideLayout7.xml"/><Relationship Id="rId6" Type="http://schemas.openxmlformats.org/officeDocument/2006/relationships/image" Target="../media/image38.svg"/><Relationship Id="rId5" Type="http://schemas.openxmlformats.org/officeDocument/2006/relationships/image" Target="../media/image37.png"/><Relationship Id="rId4" Type="http://schemas.openxmlformats.org/officeDocument/2006/relationships/image" Target="../media/image34.png"/></Relationships>
</file>

<file path=ppt/slides/_rels/slide8.xml.rels><?xml version="1.0" encoding="UTF-8" standalone="yes"?>
<Relationships xmlns="http://schemas.openxmlformats.org/package/2006/relationships"><Relationship Id="rId8" Type="http://schemas.openxmlformats.org/officeDocument/2006/relationships/image" Target="../media/image38.svg"/><Relationship Id="rId3" Type="http://schemas.openxmlformats.org/officeDocument/2006/relationships/image" Target="../media/image1.jpeg"/><Relationship Id="rId7" Type="http://schemas.openxmlformats.org/officeDocument/2006/relationships/image" Target="../media/image37.png"/><Relationship Id="rId2" Type="http://schemas.openxmlformats.org/officeDocument/2006/relationships/notesSlide" Target="../notesSlides/notesSlide4.xml"/><Relationship Id="rId1" Type="http://schemas.openxmlformats.org/officeDocument/2006/relationships/slideLayout" Target="../slideLayouts/slideLayout7.xml"/><Relationship Id="rId6" Type="http://schemas.openxmlformats.org/officeDocument/2006/relationships/image" Target="../media/image36.svg"/><Relationship Id="rId5" Type="http://schemas.openxmlformats.org/officeDocument/2006/relationships/image" Target="../media/image35.png"/><Relationship Id="rId10" Type="http://schemas.openxmlformats.org/officeDocument/2006/relationships/image" Target="../media/image40.svg"/><Relationship Id="rId4" Type="http://schemas.openxmlformats.org/officeDocument/2006/relationships/image" Target="../media/image34.png"/><Relationship Id="rId9" Type="http://schemas.openxmlformats.org/officeDocument/2006/relationships/image" Target="../media/image39.png"/></Relationships>
</file>

<file path=ppt/slides/_rels/slide9.xml.rels><?xml version="1.0" encoding="UTF-8" standalone="yes"?>
<Relationships xmlns="http://schemas.openxmlformats.org/package/2006/relationships"><Relationship Id="rId8" Type="http://schemas.openxmlformats.org/officeDocument/2006/relationships/image" Target="../media/image38.svg"/><Relationship Id="rId3" Type="http://schemas.openxmlformats.org/officeDocument/2006/relationships/image" Target="../media/image1.jpeg"/><Relationship Id="rId7" Type="http://schemas.openxmlformats.org/officeDocument/2006/relationships/image" Target="../media/image37.png"/><Relationship Id="rId2" Type="http://schemas.openxmlformats.org/officeDocument/2006/relationships/notesSlide" Target="../notesSlides/notesSlide5.xml"/><Relationship Id="rId1" Type="http://schemas.openxmlformats.org/officeDocument/2006/relationships/slideLayout" Target="../slideLayouts/slideLayout7.xml"/><Relationship Id="rId6" Type="http://schemas.openxmlformats.org/officeDocument/2006/relationships/image" Target="../media/image36.svg"/><Relationship Id="rId5" Type="http://schemas.openxmlformats.org/officeDocument/2006/relationships/image" Target="../media/image35.png"/><Relationship Id="rId10" Type="http://schemas.openxmlformats.org/officeDocument/2006/relationships/image" Target="../media/image40.svg"/><Relationship Id="rId4" Type="http://schemas.openxmlformats.org/officeDocument/2006/relationships/image" Target="../media/image34.png"/><Relationship Id="rId9" Type="http://schemas.openxmlformats.org/officeDocument/2006/relationships/image" Target="../media/image39.png"/></Relationships>
</file>

<file path=ppt/slides/_rels/slide10.xml.rels><?xml version="1.0" encoding="UTF-8" standalone="yes"?>
<Relationships xmlns="http://schemas.openxmlformats.org/package/2006/relationships"><Relationship Id="rId8" Type="http://schemas.openxmlformats.org/officeDocument/2006/relationships/image" Target="../media/image29.svg"/><Relationship Id="rId13" Type="http://schemas.openxmlformats.org/officeDocument/2006/relationships/image" Target="../media/image34.png"/><Relationship Id="rId3" Type="http://schemas.openxmlformats.org/officeDocument/2006/relationships/image" Target="../media/image1.jpeg"/><Relationship Id="rId7" Type="http://schemas.openxmlformats.org/officeDocument/2006/relationships/image" Target="../media/image28.png"/><Relationship Id="rId12" Type="http://schemas.openxmlformats.org/officeDocument/2006/relationships/image" Target="../media/image33.svg"/><Relationship Id="rId2" Type="http://schemas.openxmlformats.org/officeDocument/2006/relationships/notesSlide" Target="../notesSlides/notesSlide6.xml"/><Relationship Id="rId1" Type="http://schemas.openxmlformats.org/officeDocument/2006/relationships/slideLayout" Target="../slideLayouts/slideLayout7.xml"/><Relationship Id="rId6" Type="http://schemas.openxmlformats.org/officeDocument/2006/relationships/image" Target="../media/image27.svg"/><Relationship Id="rId11" Type="http://schemas.openxmlformats.org/officeDocument/2006/relationships/image" Target="../media/image32.png"/><Relationship Id="rId5" Type="http://schemas.openxmlformats.org/officeDocument/2006/relationships/image" Target="../media/image26.png"/><Relationship Id="rId10" Type="http://schemas.openxmlformats.org/officeDocument/2006/relationships/image" Target="../media/image31.svg"/><Relationship Id="rId4" Type="http://schemas.openxmlformats.org/officeDocument/2006/relationships/image" Target="../media/image25.jpeg"/><Relationship Id="rId9" Type="http://schemas.openxmlformats.org/officeDocument/2006/relationships/image" Target="../media/image30.png"/></Relationships>
</file>

<file path=ppt/slides/_rels/slide11.xml.rels><?xml version="1.0" encoding="UTF-8" standalone="yes"?>
<Relationships xmlns="http://schemas.openxmlformats.org/package/2006/relationships"><Relationship Id="rId8" Type="http://schemas.openxmlformats.org/officeDocument/2006/relationships/image" Target="../media/image29.svg"/><Relationship Id="rId13" Type="http://schemas.openxmlformats.org/officeDocument/2006/relationships/hyperlink" Target="https://www.nspcc.org.uk/keeping-children-safe/online-safety/parental-controls/" TargetMode="External"/><Relationship Id="rId3" Type="http://schemas.openxmlformats.org/officeDocument/2006/relationships/image" Target="../media/image1.jpeg"/><Relationship Id="rId7" Type="http://schemas.openxmlformats.org/officeDocument/2006/relationships/image" Target="../media/image28.png"/><Relationship Id="rId12" Type="http://schemas.openxmlformats.org/officeDocument/2006/relationships/image" Target="../media/image33.svg"/><Relationship Id="rId2" Type="http://schemas.openxmlformats.org/officeDocument/2006/relationships/notesSlide" Target="../notesSlides/notesSlide7.xml"/><Relationship Id="rId1" Type="http://schemas.openxmlformats.org/officeDocument/2006/relationships/slideLayout" Target="../slideLayouts/slideLayout7.xml"/><Relationship Id="rId6" Type="http://schemas.openxmlformats.org/officeDocument/2006/relationships/image" Target="../media/image27.svg"/><Relationship Id="rId11" Type="http://schemas.openxmlformats.org/officeDocument/2006/relationships/image" Target="../media/image32.png"/><Relationship Id="rId5" Type="http://schemas.openxmlformats.org/officeDocument/2006/relationships/image" Target="../media/image26.png"/><Relationship Id="rId10" Type="http://schemas.openxmlformats.org/officeDocument/2006/relationships/image" Target="../media/image31.svg"/><Relationship Id="rId4" Type="http://schemas.openxmlformats.org/officeDocument/2006/relationships/image" Target="../media/image25.jpeg"/><Relationship Id="rId9" Type="http://schemas.openxmlformats.org/officeDocument/2006/relationships/image" Target="../media/image30.png"/></Relationships>
</file>

<file path=ppt/slides/_rels/slide12.xml.rels><?xml version="1.0" encoding="UTF-8" standalone="yes"?>
<Relationships xmlns="http://schemas.openxmlformats.org/package/2006/relationships"><Relationship Id="rId8" Type="http://schemas.openxmlformats.org/officeDocument/2006/relationships/image" Target="../media/image39.png"/><Relationship Id="rId3" Type="http://schemas.openxmlformats.org/officeDocument/2006/relationships/image" Target="../media/image34.png"/><Relationship Id="rId7" Type="http://schemas.openxmlformats.org/officeDocument/2006/relationships/image" Target="../media/image38.svg"/><Relationship Id="rId2" Type="http://schemas.openxmlformats.org/officeDocument/2006/relationships/image" Target="../media/image1.jpeg"/><Relationship Id="rId1" Type="http://schemas.openxmlformats.org/officeDocument/2006/relationships/slideLayout" Target="../slideLayouts/slideLayout7.xml"/><Relationship Id="rId6" Type="http://schemas.openxmlformats.org/officeDocument/2006/relationships/image" Target="../media/image37.png"/><Relationship Id="rId5" Type="http://schemas.openxmlformats.org/officeDocument/2006/relationships/image" Target="../media/image36.svg"/><Relationship Id="rId4" Type="http://schemas.openxmlformats.org/officeDocument/2006/relationships/image" Target="../media/image35.png"/><Relationship Id="rId9" Type="http://schemas.openxmlformats.org/officeDocument/2006/relationships/image" Target="../media/image40.svg"/></Relationships>
</file>

<file path=ppt/slides/_rels/slide13.xml.rels><?xml version="1.0" encoding="UTF-8" standalone="yes"?>
<Relationships xmlns="http://schemas.openxmlformats.org/package/2006/relationships"><Relationship Id="rId8" Type="http://schemas.openxmlformats.org/officeDocument/2006/relationships/image" Target="../media/image40.svg"/><Relationship Id="rId3" Type="http://schemas.openxmlformats.org/officeDocument/2006/relationships/image" Target="../media/image1.jpeg"/><Relationship Id="rId7" Type="http://schemas.openxmlformats.org/officeDocument/2006/relationships/image" Target="../media/image39.png"/><Relationship Id="rId2" Type="http://schemas.openxmlformats.org/officeDocument/2006/relationships/notesSlide" Target="../notesSlides/notesSlide8.xml"/><Relationship Id="rId1" Type="http://schemas.openxmlformats.org/officeDocument/2006/relationships/slideLayout" Target="../slideLayouts/slideLayout7.xml"/><Relationship Id="rId6" Type="http://schemas.openxmlformats.org/officeDocument/2006/relationships/image" Target="../media/image38.svg"/><Relationship Id="rId5" Type="http://schemas.openxmlformats.org/officeDocument/2006/relationships/image" Target="../media/image37.png"/><Relationship Id="rId4" Type="http://schemas.openxmlformats.org/officeDocument/2006/relationships/image" Target="../media/image34.png"/></Relationships>
</file>

<file path=ppt/slides/_rels/slide14.xml.rels><?xml version="1.0" encoding="UTF-8" standalone="yes"?>
<Relationships xmlns="http://schemas.openxmlformats.org/package/2006/relationships"><Relationship Id="rId3" Type="http://schemas.openxmlformats.org/officeDocument/2006/relationships/image" Target="../media/image34.png"/><Relationship Id="rId7" Type="http://schemas.openxmlformats.org/officeDocument/2006/relationships/image" Target="../media/image40.svg"/><Relationship Id="rId2" Type="http://schemas.openxmlformats.org/officeDocument/2006/relationships/image" Target="../media/image1.jpeg"/><Relationship Id="rId1" Type="http://schemas.openxmlformats.org/officeDocument/2006/relationships/slideLayout" Target="../slideLayouts/slideLayout7.xml"/><Relationship Id="rId6" Type="http://schemas.openxmlformats.org/officeDocument/2006/relationships/image" Target="../media/image39.png"/><Relationship Id="rId5" Type="http://schemas.openxmlformats.org/officeDocument/2006/relationships/image" Target="../media/image38.svg"/><Relationship Id="rId4" Type="http://schemas.openxmlformats.org/officeDocument/2006/relationships/image" Target="../media/image37.png"/></Relationships>
</file>

<file path=ppt/slides/_rels/slide15.xml.rels><?xml version="1.0" encoding="UTF-8" standalone="yes"?>
<Relationships xmlns="http://schemas.openxmlformats.org/package/2006/relationships"><Relationship Id="rId3" Type="http://schemas.openxmlformats.org/officeDocument/2006/relationships/image" Target="../media/image37.png"/><Relationship Id="rId7" Type="http://schemas.openxmlformats.org/officeDocument/2006/relationships/image" Target="../media/image34.png"/><Relationship Id="rId2" Type="http://schemas.openxmlformats.org/officeDocument/2006/relationships/image" Target="../media/image1.jpeg"/><Relationship Id="rId1" Type="http://schemas.openxmlformats.org/officeDocument/2006/relationships/slideLayout" Target="../slideLayouts/slideLayout7.xml"/><Relationship Id="rId6" Type="http://schemas.openxmlformats.org/officeDocument/2006/relationships/image" Target="../media/image40.svg"/><Relationship Id="rId5" Type="http://schemas.openxmlformats.org/officeDocument/2006/relationships/image" Target="../media/image39.png"/><Relationship Id="rId4" Type="http://schemas.openxmlformats.org/officeDocument/2006/relationships/image" Target="../media/image38.svg"/></Relationships>
</file>

<file path=ppt/slides/_rels/slide16.xml.rels><?xml version="1.0" encoding="UTF-8" standalone="yes"?>
<Relationships xmlns="http://schemas.openxmlformats.org/package/2006/relationships"><Relationship Id="rId8" Type="http://schemas.openxmlformats.org/officeDocument/2006/relationships/image" Target="../media/image39.png"/><Relationship Id="rId3" Type="http://schemas.openxmlformats.org/officeDocument/2006/relationships/image" Target="../media/image34.png"/><Relationship Id="rId7" Type="http://schemas.openxmlformats.org/officeDocument/2006/relationships/image" Target="../media/image38.svg"/><Relationship Id="rId2" Type="http://schemas.openxmlformats.org/officeDocument/2006/relationships/image" Target="../media/image1.jpeg"/><Relationship Id="rId1" Type="http://schemas.openxmlformats.org/officeDocument/2006/relationships/slideLayout" Target="../slideLayouts/slideLayout7.xml"/><Relationship Id="rId6" Type="http://schemas.openxmlformats.org/officeDocument/2006/relationships/image" Target="../media/image37.png"/><Relationship Id="rId5" Type="http://schemas.openxmlformats.org/officeDocument/2006/relationships/image" Target="../media/image36.svg"/><Relationship Id="rId4" Type="http://schemas.openxmlformats.org/officeDocument/2006/relationships/image" Target="../media/image35.png"/><Relationship Id="rId9" Type="http://schemas.openxmlformats.org/officeDocument/2006/relationships/image" Target="../media/image40.svg"/></Relationships>
</file>

<file path=ppt/slides/_rels/slide17.xml.rels><?xml version="1.0" encoding="UTF-8" standalone="yes"?>
<Relationships xmlns="http://schemas.openxmlformats.org/package/2006/relationships"><Relationship Id="rId8" Type="http://schemas.openxmlformats.org/officeDocument/2006/relationships/image" Target="../media/image42.png"/><Relationship Id="rId3" Type="http://schemas.openxmlformats.org/officeDocument/2006/relationships/image" Target="../media/image19.png"/><Relationship Id="rId7" Type="http://schemas.openxmlformats.org/officeDocument/2006/relationships/image" Target="../media/image22.svg"/><Relationship Id="rId2" Type="http://schemas.openxmlformats.org/officeDocument/2006/relationships/image" Target="../media/image1.jpeg"/><Relationship Id="rId1" Type="http://schemas.openxmlformats.org/officeDocument/2006/relationships/slideLayout" Target="../slideLayouts/slideLayout7.xml"/><Relationship Id="rId6" Type="http://schemas.openxmlformats.org/officeDocument/2006/relationships/image" Target="../media/image21.png"/><Relationship Id="rId5" Type="http://schemas.openxmlformats.org/officeDocument/2006/relationships/image" Target="../media/image41.png"/><Relationship Id="rId10" Type="http://schemas.openxmlformats.org/officeDocument/2006/relationships/image" Target="../media/image44.jpeg"/><Relationship Id="rId4" Type="http://schemas.openxmlformats.org/officeDocument/2006/relationships/image" Target="../media/image20.svg"/><Relationship Id="rId9" Type="http://schemas.openxmlformats.org/officeDocument/2006/relationships/image" Target="../media/image43.svg"/></Relationships>
</file>

<file path=ppt/slides/_rels/slide18.xml.rels><?xml version="1.0" encoding="UTF-8" standalone="yes"?>
<Relationships xmlns="http://schemas.openxmlformats.org/package/2006/relationships"><Relationship Id="rId8" Type="http://schemas.openxmlformats.org/officeDocument/2006/relationships/image" Target="../media/image29.svg"/><Relationship Id="rId3" Type="http://schemas.openxmlformats.org/officeDocument/2006/relationships/image" Target="../media/image1.jpeg"/><Relationship Id="rId7" Type="http://schemas.openxmlformats.org/officeDocument/2006/relationships/image" Target="../media/image28.png"/><Relationship Id="rId12" Type="http://schemas.openxmlformats.org/officeDocument/2006/relationships/image" Target="../media/image33.svg"/><Relationship Id="rId2" Type="http://schemas.openxmlformats.org/officeDocument/2006/relationships/notesSlide" Target="../notesSlides/notesSlide9.xml"/><Relationship Id="rId1" Type="http://schemas.openxmlformats.org/officeDocument/2006/relationships/slideLayout" Target="../slideLayouts/slideLayout7.xml"/><Relationship Id="rId6" Type="http://schemas.openxmlformats.org/officeDocument/2006/relationships/image" Target="../media/image27.svg"/><Relationship Id="rId11" Type="http://schemas.openxmlformats.org/officeDocument/2006/relationships/image" Target="../media/image32.png"/><Relationship Id="rId5" Type="http://schemas.openxmlformats.org/officeDocument/2006/relationships/image" Target="../media/image26.png"/><Relationship Id="rId10" Type="http://schemas.openxmlformats.org/officeDocument/2006/relationships/image" Target="../media/image31.svg"/><Relationship Id="rId4" Type="http://schemas.openxmlformats.org/officeDocument/2006/relationships/image" Target="../media/image25.jpeg"/><Relationship Id="rId9" Type="http://schemas.openxmlformats.org/officeDocument/2006/relationships/image" Target="../media/image30.png"/></Relationships>
</file>

<file path=ppt/slides/_rels/slide19.xml.rels><?xml version="1.0" encoding="UTF-8" standalone="yes"?>
<Relationships xmlns="http://schemas.openxmlformats.org/package/2006/relationships"><Relationship Id="rId8" Type="http://schemas.openxmlformats.org/officeDocument/2006/relationships/image" Target="../media/image24.svg"/><Relationship Id="rId3" Type="http://schemas.openxmlformats.org/officeDocument/2006/relationships/image" Target="../media/image45.png"/><Relationship Id="rId7" Type="http://schemas.openxmlformats.org/officeDocument/2006/relationships/image" Target="../media/image23.png"/><Relationship Id="rId2" Type="http://schemas.openxmlformats.org/officeDocument/2006/relationships/image" Target="../media/image1.jpeg"/><Relationship Id="rId1" Type="http://schemas.openxmlformats.org/officeDocument/2006/relationships/slideLayout" Target="../slideLayouts/slideLayout7.xml"/><Relationship Id="rId6" Type="http://schemas.openxmlformats.org/officeDocument/2006/relationships/image" Target="../media/image48.svg"/><Relationship Id="rId5" Type="http://schemas.openxmlformats.org/officeDocument/2006/relationships/image" Target="../media/image47.png"/><Relationship Id="rId4" Type="http://schemas.openxmlformats.org/officeDocument/2006/relationships/image" Target="../media/image46.svg"/></Relationships>
</file>

<file path=ppt/slides/_rels/slide20.xml.rels><?xml version="1.0" encoding="UTF-8" standalone="yes"?>
<Relationships xmlns="http://schemas.openxmlformats.org/package/2006/relationships"><Relationship Id="rId2" Type="http://schemas.openxmlformats.org/officeDocument/2006/relationships/image" Target="../media/image49.jp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3" Type="http://schemas.openxmlformats.org/officeDocument/2006/relationships/image" Target="../media/image23.png"/><Relationship Id="rId7" Type="http://schemas.openxmlformats.org/officeDocument/2006/relationships/image" Target="../media/image48.svg"/><Relationship Id="rId2" Type="http://schemas.openxmlformats.org/officeDocument/2006/relationships/image" Target="../media/image1.jpeg"/><Relationship Id="rId1" Type="http://schemas.openxmlformats.org/officeDocument/2006/relationships/slideLayout" Target="../slideLayouts/slideLayout7.xml"/><Relationship Id="rId6" Type="http://schemas.openxmlformats.org/officeDocument/2006/relationships/image" Target="../media/image47.png"/><Relationship Id="rId5" Type="http://schemas.openxmlformats.org/officeDocument/2006/relationships/image" Target="../media/image34.png"/><Relationship Id="rId4" Type="http://schemas.openxmlformats.org/officeDocument/2006/relationships/image" Target="../media/image24.svg"/></Relationships>
</file>

<file path=ppt/slides/_rels/slide22.xml.rels><?xml version="1.0" encoding="UTF-8" standalone="yes"?>
<Relationships xmlns="http://schemas.openxmlformats.org/package/2006/relationships"><Relationship Id="rId3" Type="http://schemas.openxmlformats.org/officeDocument/2006/relationships/image" Target="../media/image23.png"/><Relationship Id="rId7" Type="http://schemas.openxmlformats.org/officeDocument/2006/relationships/image" Target="../media/image48.svg"/><Relationship Id="rId2" Type="http://schemas.openxmlformats.org/officeDocument/2006/relationships/image" Target="../media/image1.jpeg"/><Relationship Id="rId1" Type="http://schemas.openxmlformats.org/officeDocument/2006/relationships/slideLayout" Target="../slideLayouts/slideLayout7.xml"/><Relationship Id="rId6" Type="http://schemas.openxmlformats.org/officeDocument/2006/relationships/image" Target="../media/image47.png"/><Relationship Id="rId5" Type="http://schemas.openxmlformats.org/officeDocument/2006/relationships/image" Target="../media/image34.png"/><Relationship Id="rId4" Type="http://schemas.openxmlformats.org/officeDocument/2006/relationships/image" Target="../media/image24.svg"/></Relationships>
</file>

<file path=ppt/slides/_rels/slide23.xml.rels><?xml version="1.0" encoding="UTF-8" standalone="yes"?>
<Relationships xmlns="http://schemas.openxmlformats.org/package/2006/relationships"><Relationship Id="rId3" Type="http://schemas.openxmlformats.org/officeDocument/2006/relationships/image" Target="../media/image23.png"/><Relationship Id="rId7" Type="http://schemas.openxmlformats.org/officeDocument/2006/relationships/image" Target="../media/image48.svg"/><Relationship Id="rId2" Type="http://schemas.openxmlformats.org/officeDocument/2006/relationships/image" Target="../media/image1.jpeg"/><Relationship Id="rId1" Type="http://schemas.openxmlformats.org/officeDocument/2006/relationships/slideLayout" Target="../slideLayouts/slideLayout7.xml"/><Relationship Id="rId6" Type="http://schemas.openxmlformats.org/officeDocument/2006/relationships/image" Target="../media/image47.png"/><Relationship Id="rId5" Type="http://schemas.openxmlformats.org/officeDocument/2006/relationships/image" Target="../media/image34.png"/><Relationship Id="rId4" Type="http://schemas.openxmlformats.org/officeDocument/2006/relationships/image" Target="../media/image24.svg"/></Relationships>
</file>

<file path=ppt/slides/_rels/slide24.xml.rels><?xml version="1.0" encoding="UTF-8" standalone="yes"?>
<Relationships xmlns="http://schemas.openxmlformats.org/package/2006/relationships"><Relationship Id="rId3" Type="http://schemas.openxmlformats.org/officeDocument/2006/relationships/image" Target="../media/image23.png"/><Relationship Id="rId7" Type="http://schemas.openxmlformats.org/officeDocument/2006/relationships/image" Target="../media/image48.svg"/><Relationship Id="rId2" Type="http://schemas.openxmlformats.org/officeDocument/2006/relationships/image" Target="../media/image1.jpeg"/><Relationship Id="rId1" Type="http://schemas.openxmlformats.org/officeDocument/2006/relationships/slideLayout" Target="../slideLayouts/slideLayout7.xml"/><Relationship Id="rId6" Type="http://schemas.openxmlformats.org/officeDocument/2006/relationships/image" Target="../media/image47.png"/><Relationship Id="rId5" Type="http://schemas.openxmlformats.org/officeDocument/2006/relationships/image" Target="../media/image34.png"/><Relationship Id="rId4" Type="http://schemas.openxmlformats.org/officeDocument/2006/relationships/image" Target="../media/image24.svg"/></Relationships>
</file>

<file path=ppt/slides/_rels/slide25.xml.rels><?xml version="1.0" encoding="UTF-8" standalone="yes"?>
<Relationships xmlns="http://schemas.openxmlformats.org/package/2006/relationships"><Relationship Id="rId3" Type="http://schemas.openxmlformats.org/officeDocument/2006/relationships/image" Target="../media/image23.png"/><Relationship Id="rId7" Type="http://schemas.openxmlformats.org/officeDocument/2006/relationships/image" Target="../media/image48.svg"/><Relationship Id="rId2" Type="http://schemas.openxmlformats.org/officeDocument/2006/relationships/image" Target="../media/image1.jpeg"/><Relationship Id="rId1" Type="http://schemas.openxmlformats.org/officeDocument/2006/relationships/slideLayout" Target="../slideLayouts/slideLayout7.xml"/><Relationship Id="rId6" Type="http://schemas.openxmlformats.org/officeDocument/2006/relationships/image" Target="../media/image47.png"/><Relationship Id="rId5" Type="http://schemas.openxmlformats.org/officeDocument/2006/relationships/image" Target="../media/image34.png"/><Relationship Id="rId4" Type="http://schemas.openxmlformats.org/officeDocument/2006/relationships/image" Target="../media/image24.svg"/></Relationships>
</file>

<file path=ppt/slides/_rels/slide26.xml.rels><?xml version="1.0" encoding="UTF-8" standalone="yes"?>
<Relationships xmlns="http://schemas.openxmlformats.org/package/2006/relationships"><Relationship Id="rId3" Type="http://schemas.openxmlformats.org/officeDocument/2006/relationships/image" Target="../media/image23.png"/><Relationship Id="rId7" Type="http://schemas.openxmlformats.org/officeDocument/2006/relationships/image" Target="../media/image48.svg"/><Relationship Id="rId2" Type="http://schemas.openxmlformats.org/officeDocument/2006/relationships/image" Target="../media/image1.jpeg"/><Relationship Id="rId1" Type="http://schemas.openxmlformats.org/officeDocument/2006/relationships/slideLayout" Target="../slideLayouts/slideLayout7.xml"/><Relationship Id="rId6" Type="http://schemas.openxmlformats.org/officeDocument/2006/relationships/image" Target="../media/image47.png"/><Relationship Id="rId5" Type="http://schemas.openxmlformats.org/officeDocument/2006/relationships/image" Target="../media/image34.png"/><Relationship Id="rId4" Type="http://schemas.openxmlformats.org/officeDocument/2006/relationships/image" Target="../media/image24.svg"/></Relationships>
</file>

<file path=ppt/slides/_rels/slide27.xml.rels><?xml version="1.0" encoding="UTF-8" standalone="yes"?>
<Relationships xmlns="http://schemas.openxmlformats.org/package/2006/relationships"><Relationship Id="rId3" Type="http://schemas.openxmlformats.org/officeDocument/2006/relationships/image" Target="../media/image23.png"/><Relationship Id="rId7" Type="http://schemas.openxmlformats.org/officeDocument/2006/relationships/image" Target="../media/image48.svg"/><Relationship Id="rId2" Type="http://schemas.openxmlformats.org/officeDocument/2006/relationships/image" Target="../media/image1.jpeg"/><Relationship Id="rId1" Type="http://schemas.openxmlformats.org/officeDocument/2006/relationships/slideLayout" Target="../slideLayouts/slideLayout7.xml"/><Relationship Id="rId6" Type="http://schemas.openxmlformats.org/officeDocument/2006/relationships/image" Target="../media/image47.png"/><Relationship Id="rId5" Type="http://schemas.openxmlformats.org/officeDocument/2006/relationships/image" Target="../media/image34.png"/><Relationship Id="rId4" Type="http://schemas.openxmlformats.org/officeDocument/2006/relationships/image" Target="../media/image24.svg"/></Relationships>
</file>

<file path=ppt/slides/_rels/slide28.xml.rels><?xml version="1.0" encoding="UTF-8" standalone="yes"?>
<Relationships xmlns="http://schemas.openxmlformats.org/package/2006/relationships"><Relationship Id="rId3" Type="http://schemas.openxmlformats.org/officeDocument/2006/relationships/image" Target="../media/image23.png"/><Relationship Id="rId7" Type="http://schemas.openxmlformats.org/officeDocument/2006/relationships/image" Target="../media/image48.svg"/><Relationship Id="rId2" Type="http://schemas.openxmlformats.org/officeDocument/2006/relationships/image" Target="../media/image1.jpeg"/><Relationship Id="rId1" Type="http://schemas.openxmlformats.org/officeDocument/2006/relationships/slideLayout" Target="../slideLayouts/slideLayout7.xml"/><Relationship Id="rId6" Type="http://schemas.openxmlformats.org/officeDocument/2006/relationships/image" Target="../media/image47.png"/><Relationship Id="rId5" Type="http://schemas.openxmlformats.org/officeDocument/2006/relationships/image" Target="../media/image34.png"/><Relationship Id="rId4" Type="http://schemas.openxmlformats.org/officeDocument/2006/relationships/image" Target="../media/image24.svg"/></Relationships>
</file>

<file path=ppt/slides/_rels/slide29.xml.rels><?xml version="1.0" encoding="UTF-8" standalone="yes"?>
<Relationships xmlns="http://schemas.openxmlformats.org/package/2006/relationships"><Relationship Id="rId3" Type="http://schemas.openxmlformats.org/officeDocument/2006/relationships/image" Target="../media/image23.png"/><Relationship Id="rId7" Type="http://schemas.openxmlformats.org/officeDocument/2006/relationships/image" Target="../media/image48.svg"/><Relationship Id="rId2" Type="http://schemas.openxmlformats.org/officeDocument/2006/relationships/image" Target="../media/image1.jpeg"/><Relationship Id="rId1" Type="http://schemas.openxmlformats.org/officeDocument/2006/relationships/slideLayout" Target="../slideLayouts/slideLayout7.xml"/><Relationship Id="rId6" Type="http://schemas.openxmlformats.org/officeDocument/2006/relationships/image" Target="../media/image47.png"/><Relationship Id="rId5" Type="http://schemas.openxmlformats.org/officeDocument/2006/relationships/image" Target="../media/image34.png"/><Relationship Id="rId4" Type="http://schemas.openxmlformats.org/officeDocument/2006/relationships/image" Target="../media/image24.svg"/></Relationships>
</file>

<file path=ppt/slides/_rels/slide30.xml.rels><?xml version="1.0" encoding="UTF-8" standalone="yes"?>
<Relationships xmlns="http://schemas.openxmlformats.org/package/2006/relationships"><Relationship Id="rId3" Type="http://schemas.openxmlformats.org/officeDocument/2006/relationships/image" Target="../media/image23.png"/><Relationship Id="rId7" Type="http://schemas.openxmlformats.org/officeDocument/2006/relationships/image" Target="../media/image48.svg"/><Relationship Id="rId2" Type="http://schemas.openxmlformats.org/officeDocument/2006/relationships/image" Target="../media/image1.jpeg"/><Relationship Id="rId1" Type="http://schemas.openxmlformats.org/officeDocument/2006/relationships/slideLayout" Target="../slideLayouts/slideLayout7.xml"/><Relationship Id="rId6" Type="http://schemas.openxmlformats.org/officeDocument/2006/relationships/image" Target="../media/image47.png"/><Relationship Id="rId5" Type="http://schemas.openxmlformats.org/officeDocument/2006/relationships/image" Target="../media/image34.png"/><Relationship Id="rId4" Type="http://schemas.openxmlformats.org/officeDocument/2006/relationships/image" Target="../media/image24.svg"/></Relationships>
</file>

<file path=ppt/slides/_rels/slide31.xml.rels><?xml version="1.0" encoding="UTF-8" standalone="yes"?>
<Relationships xmlns="http://schemas.openxmlformats.org/package/2006/relationships"><Relationship Id="rId8" Type="http://schemas.openxmlformats.org/officeDocument/2006/relationships/image" Target="../media/image9.svg"/><Relationship Id="rId13" Type="http://schemas.openxmlformats.org/officeDocument/2006/relationships/image" Target="../media/image52.png"/><Relationship Id="rId3" Type="http://schemas.openxmlformats.org/officeDocument/2006/relationships/image" Target="../media/image50.png"/><Relationship Id="rId7" Type="http://schemas.openxmlformats.org/officeDocument/2006/relationships/image" Target="../media/image8.png"/><Relationship Id="rId12" Type="http://schemas.openxmlformats.org/officeDocument/2006/relationships/image" Target="../media/image17.svg"/><Relationship Id="rId2" Type="http://schemas.openxmlformats.org/officeDocument/2006/relationships/image" Target="../media/image1.jpeg"/><Relationship Id="rId16" Type="http://schemas.openxmlformats.org/officeDocument/2006/relationships/image" Target="../media/image3.svg"/><Relationship Id="rId1" Type="http://schemas.openxmlformats.org/officeDocument/2006/relationships/slideLayout" Target="../slideLayouts/slideLayout7.xml"/><Relationship Id="rId6" Type="http://schemas.openxmlformats.org/officeDocument/2006/relationships/image" Target="../media/image7.svg"/><Relationship Id="rId11" Type="http://schemas.openxmlformats.org/officeDocument/2006/relationships/image" Target="../media/image16.png"/><Relationship Id="rId5" Type="http://schemas.openxmlformats.org/officeDocument/2006/relationships/image" Target="../media/image6.png"/><Relationship Id="rId15" Type="http://schemas.openxmlformats.org/officeDocument/2006/relationships/image" Target="../media/image2.png"/><Relationship Id="rId10" Type="http://schemas.openxmlformats.org/officeDocument/2006/relationships/image" Target="../media/image15.svg"/><Relationship Id="rId4" Type="http://schemas.openxmlformats.org/officeDocument/2006/relationships/image" Target="../media/image51.svg"/><Relationship Id="rId9" Type="http://schemas.openxmlformats.org/officeDocument/2006/relationships/image" Target="../media/image14.png"/><Relationship Id="rId14" Type="http://schemas.openxmlformats.org/officeDocument/2006/relationships/image" Target="../media/image53.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p:cNvPicPr>
            <a:picLocks noChangeAspect="1"/>
          </p:cNvPicPr>
          <p:nvPr/>
        </p:nvPicPr>
        <p:blipFill>
          <a:blip r:embed="rId2"/>
          <a:srcRect t="7825" b="7825"/>
          <a:stretch>
            <a:fillRect/>
          </a:stretch>
        </p:blipFill>
        <p:spPr>
          <a:xfrm>
            <a:off x="0" y="0"/>
            <a:ext cx="18288000" cy="10287000"/>
          </a:xfrm>
          <a:prstGeom prst="rect">
            <a:avLst/>
          </a:prstGeom>
        </p:spPr>
      </p:pic>
      <p:sp>
        <p:nvSpPr>
          <p:cNvPr id="3" name="Freeform 3"/>
          <p:cNvSpPr/>
          <p:nvPr/>
        </p:nvSpPr>
        <p:spPr>
          <a:xfrm rot="2342060">
            <a:off x="-1378454" y="6108533"/>
            <a:ext cx="7325040" cy="6299535"/>
          </a:xfrm>
          <a:custGeom>
            <a:avLst/>
            <a:gdLst/>
            <a:ahLst/>
            <a:cxnLst/>
            <a:rect l="l" t="t" r="r" b="b"/>
            <a:pathLst>
              <a:path w="7325040" h="6299535">
                <a:moveTo>
                  <a:pt x="0" y="0"/>
                </a:moveTo>
                <a:lnTo>
                  <a:pt x="7325040" y="0"/>
                </a:lnTo>
                <a:lnTo>
                  <a:pt x="7325040" y="6299534"/>
                </a:lnTo>
                <a:lnTo>
                  <a:pt x="0" y="6299534"/>
                </a:lnTo>
                <a:lnTo>
                  <a:pt x="0" y="0"/>
                </a:lnTo>
                <a:close/>
              </a:path>
            </a:pathLst>
          </a:custGeom>
          <a:blipFill>
            <a:blip r:embed="rId3">
              <a:extLst>
                <a:ext uri="{96DAC541-7B7A-43D3-8B79-37D633B846F1}">
                  <asvg:svgBlip xmlns:asvg="http://schemas.microsoft.com/office/drawing/2016/SVG/main" r:embed="rId4"/>
                </a:ext>
              </a:extLst>
            </a:blip>
            <a:stretch>
              <a:fillRect/>
            </a:stretch>
          </a:blipFill>
        </p:spPr>
        <p:txBody>
          <a:bodyPr/>
          <a:lstStyle/>
          <a:p>
            <a:endParaRPr lang="en-GB"/>
          </a:p>
        </p:txBody>
      </p:sp>
      <p:sp>
        <p:nvSpPr>
          <p:cNvPr id="4" name="TextBox 4"/>
          <p:cNvSpPr txBox="1"/>
          <p:nvPr/>
        </p:nvSpPr>
        <p:spPr>
          <a:xfrm>
            <a:off x="3375799" y="985194"/>
            <a:ext cx="11355342" cy="8463855"/>
          </a:xfrm>
          <a:prstGeom prst="rect">
            <a:avLst/>
          </a:prstGeom>
        </p:spPr>
        <p:txBody>
          <a:bodyPr wrap="square" lIns="0" tIns="0" rIns="0" bIns="0" rtlCol="0" anchor="t">
            <a:spAutoFit/>
          </a:bodyPr>
          <a:lstStyle/>
          <a:p>
            <a:pPr algn="ctr">
              <a:lnSpc>
                <a:spcPts val="16506"/>
              </a:lnSpc>
            </a:pPr>
            <a:r>
              <a:rPr lang="en-US" sz="16506" dirty="0">
                <a:solidFill>
                  <a:srgbClr val="FFFFFF"/>
                </a:solidFill>
                <a:latin typeface="Bryndan Write Bold"/>
              </a:rPr>
              <a:t>Mobile Phone &amp; Online Safety</a:t>
            </a:r>
          </a:p>
        </p:txBody>
      </p:sp>
      <p:sp>
        <p:nvSpPr>
          <p:cNvPr id="5" name="Freeform 5"/>
          <p:cNvSpPr/>
          <p:nvPr/>
        </p:nvSpPr>
        <p:spPr>
          <a:xfrm rot="-1314574">
            <a:off x="5053229" y="980792"/>
            <a:ext cx="1885747" cy="1296022"/>
          </a:xfrm>
          <a:custGeom>
            <a:avLst/>
            <a:gdLst/>
            <a:ahLst/>
            <a:cxnLst/>
            <a:rect l="l" t="t" r="r" b="b"/>
            <a:pathLst>
              <a:path w="1885747" h="1296022">
                <a:moveTo>
                  <a:pt x="0" y="0"/>
                </a:moveTo>
                <a:lnTo>
                  <a:pt x="1885746" y="0"/>
                </a:lnTo>
                <a:lnTo>
                  <a:pt x="1885746" y="1296022"/>
                </a:lnTo>
                <a:lnTo>
                  <a:pt x="0" y="1296022"/>
                </a:lnTo>
                <a:lnTo>
                  <a:pt x="0" y="0"/>
                </a:lnTo>
                <a:close/>
              </a:path>
            </a:pathLst>
          </a:custGeom>
          <a:blipFill>
            <a:blip r:embed="rId5">
              <a:extLst>
                <a:ext uri="{96DAC541-7B7A-43D3-8B79-37D633B846F1}">
                  <asvg:svgBlip xmlns:asvg="http://schemas.microsoft.com/office/drawing/2016/SVG/main" r:embed="rId6"/>
                </a:ext>
              </a:extLst>
            </a:blip>
            <a:stretch>
              <a:fillRect/>
            </a:stretch>
          </a:blipFill>
        </p:spPr>
        <p:txBody>
          <a:bodyPr/>
          <a:lstStyle/>
          <a:p>
            <a:endParaRPr lang="en-GB"/>
          </a:p>
        </p:txBody>
      </p:sp>
      <p:sp>
        <p:nvSpPr>
          <p:cNvPr id="6" name="Freeform 6"/>
          <p:cNvSpPr/>
          <p:nvPr/>
        </p:nvSpPr>
        <p:spPr>
          <a:xfrm rot="-4107262">
            <a:off x="-865704" y="-473050"/>
            <a:ext cx="3387936" cy="2297637"/>
          </a:xfrm>
          <a:custGeom>
            <a:avLst/>
            <a:gdLst/>
            <a:ahLst/>
            <a:cxnLst/>
            <a:rect l="l" t="t" r="r" b="b"/>
            <a:pathLst>
              <a:path w="3387936" h="2297637">
                <a:moveTo>
                  <a:pt x="0" y="0"/>
                </a:moveTo>
                <a:lnTo>
                  <a:pt x="3387936" y="0"/>
                </a:lnTo>
                <a:lnTo>
                  <a:pt x="3387936" y="2297637"/>
                </a:lnTo>
                <a:lnTo>
                  <a:pt x="0" y="2297637"/>
                </a:lnTo>
                <a:lnTo>
                  <a:pt x="0" y="0"/>
                </a:lnTo>
                <a:close/>
              </a:path>
            </a:pathLst>
          </a:custGeom>
          <a:blipFill>
            <a:blip r:embed="rId7">
              <a:extLst>
                <a:ext uri="{96DAC541-7B7A-43D3-8B79-37D633B846F1}">
                  <asvg:svgBlip xmlns:asvg="http://schemas.microsoft.com/office/drawing/2016/SVG/main" r:embed="rId8"/>
                </a:ext>
              </a:extLst>
            </a:blip>
            <a:stretch>
              <a:fillRect/>
            </a:stretch>
          </a:blipFill>
        </p:spPr>
        <p:txBody>
          <a:bodyPr/>
          <a:lstStyle/>
          <a:p>
            <a:endParaRPr lang="en-GB"/>
          </a:p>
        </p:txBody>
      </p:sp>
      <p:sp>
        <p:nvSpPr>
          <p:cNvPr id="7" name="Freeform 7"/>
          <p:cNvSpPr/>
          <p:nvPr/>
        </p:nvSpPr>
        <p:spPr>
          <a:xfrm rot="6829267">
            <a:off x="15774367" y="8189225"/>
            <a:ext cx="3715300" cy="2519649"/>
          </a:xfrm>
          <a:custGeom>
            <a:avLst/>
            <a:gdLst/>
            <a:ahLst/>
            <a:cxnLst/>
            <a:rect l="l" t="t" r="r" b="b"/>
            <a:pathLst>
              <a:path w="3715300" h="2519649">
                <a:moveTo>
                  <a:pt x="0" y="0"/>
                </a:moveTo>
                <a:lnTo>
                  <a:pt x="3715301" y="0"/>
                </a:lnTo>
                <a:lnTo>
                  <a:pt x="3715301" y="2519649"/>
                </a:lnTo>
                <a:lnTo>
                  <a:pt x="0" y="2519649"/>
                </a:lnTo>
                <a:lnTo>
                  <a:pt x="0" y="0"/>
                </a:lnTo>
                <a:close/>
              </a:path>
            </a:pathLst>
          </a:custGeom>
          <a:blipFill>
            <a:blip r:embed="rId9">
              <a:extLst>
                <a:ext uri="{96DAC541-7B7A-43D3-8B79-37D633B846F1}">
                  <asvg:svgBlip xmlns:asvg="http://schemas.microsoft.com/office/drawing/2016/SVG/main" r:embed="rId10"/>
                </a:ext>
              </a:extLst>
            </a:blip>
            <a:stretch>
              <a:fillRect/>
            </a:stretch>
          </a:blipFill>
        </p:spPr>
        <p:txBody>
          <a:bodyPr/>
          <a:lstStyle/>
          <a:p>
            <a:endParaRPr lang="en-GB"/>
          </a:p>
        </p:txBody>
      </p:sp>
      <p:sp>
        <p:nvSpPr>
          <p:cNvPr id="8" name="Freeform 8"/>
          <p:cNvSpPr/>
          <p:nvPr/>
        </p:nvSpPr>
        <p:spPr>
          <a:xfrm rot="1474756">
            <a:off x="14276700" y="2773358"/>
            <a:ext cx="2195245" cy="2279892"/>
          </a:xfrm>
          <a:custGeom>
            <a:avLst/>
            <a:gdLst/>
            <a:ahLst/>
            <a:cxnLst/>
            <a:rect l="l" t="t" r="r" b="b"/>
            <a:pathLst>
              <a:path w="2195245" h="2279892">
                <a:moveTo>
                  <a:pt x="0" y="0"/>
                </a:moveTo>
                <a:lnTo>
                  <a:pt x="2195244" y="0"/>
                </a:lnTo>
                <a:lnTo>
                  <a:pt x="2195244" y="2279892"/>
                </a:lnTo>
                <a:lnTo>
                  <a:pt x="0" y="2279892"/>
                </a:lnTo>
                <a:lnTo>
                  <a:pt x="0" y="0"/>
                </a:lnTo>
                <a:close/>
              </a:path>
            </a:pathLst>
          </a:custGeom>
          <a:blipFill>
            <a:blip r:embed="rId11">
              <a:extLst>
                <a:ext uri="{96DAC541-7B7A-43D3-8B79-37D633B846F1}">
                  <asvg:svgBlip xmlns:asvg="http://schemas.microsoft.com/office/drawing/2016/SVG/main" r:embed="rId12"/>
                </a:ext>
              </a:extLst>
            </a:blip>
            <a:stretch>
              <a:fillRect/>
            </a:stretch>
          </a:blipFill>
        </p:spPr>
        <p:txBody>
          <a:bodyPr/>
          <a:lstStyle/>
          <a:p>
            <a:endParaRPr lang="en-GB"/>
          </a:p>
        </p:txBody>
      </p:sp>
      <p:sp>
        <p:nvSpPr>
          <p:cNvPr id="9" name="Freeform 9"/>
          <p:cNvSpPr/>
          <p:nvPr/>
        </p:nvSpPr>
        <p:spPr>
          <a:xfrm rot="-3534416">
            <a:off x="1686649" y="2936452"/>
            <a:ext cx="1664513" cy="2142851"/>
          </a:xfrm>
          <a:custGeom>
            <a:avLst/>
            <a:gdLst/>
            <a:ahLst/>
            <a:cxnLst/>
            <a:rect l="l" t="t" r="r" b="b"/>
            <a:pathLst>
              <a:path w="1664513" h="2142851">
                <a:moveTo>
                  <a:pt x="0" y="0"/>
                </a:moveTo>
                <a:lnTo>
                  <a:pt x="1664513" y="0"/>
                </a:lnTo>
                <a:lnTo>
                  <a:pt x="1664513" y="2142852"/>
                </a:lnTo>
                <a:lnTo>
                  <a:pt x="0" y="2142852"/>
                </a:lnTo>
                <a:lnTo>
                  <a:pt x="0" y="0"/>
                </a:lnTo>
                <a:close/>
              </a:path>
            </a:pathLst>
          </a:custGeom>
          <a:blipFill>
            <a:blip r:embed="rId13">
              <a:extLst>
                <a:ext uri="{96DAC541-7B7A-43D3-8B79-37D633B846F1}">
                  <asvg:svgBlip xmlns:asvg="http://schemas.microsoft.com/office/drawing/2016/SVG/main" r:embed="rId14"/>
                </a:ext>
              </a:extLst>
            </a:blip>
            <a:stretch>
              <a:fillRect/>
            </a:stretch>
          </a:blipFill>
        </p:spPr>
        <p:txBody>
          <a:bodyPr/>
          <a:lstStyle/>
          <a:p>
            <a:endParaRPr lang="en-GB"/>
          </a:p>
        </p:txBody>
      </p:sp>
      <p:sp>
        <p:nvSpPr>
          <p:cNvPr id="10" name="Freeform 10"/>
          <p:cNvSpPr/>
          <p:nvPr/>
        </p:nvSpPr>
        <p:spPr>
          <a:xfrm rot="-1391118">
            <a:off x="14634691" y="-2104991"/>
            <a:ext cx="3665666" cy="3796829"/>
          </a:xfrm>
          <a:custGeom>
            <a:avLst/>
            <a:gdLst/>
            <a:ahLst/>
            <a:cxnLst/>
            <a:rect l="l" t="t" r="r" b="b"/>
            <a:pathLst>
              <a:path w="3665666" h="3796829">
                <a:moveTo>
                  <a:pt x="0" y="0"/>
                </a:moveTo>
                <a:lnTo>
                  <a:pt x="3665665" y="0"/>
                </a:lnTo>
                <a:lnTo>
                  <a:pt x="3665665" y="3796829"/>
                </a:lnTo>
                <a:lnTo>
                  <a:pt x="0" y="3796829"/>
                </a:lnTo>
                <a:lnTo>
                  <a:pt x="0" y="0"/>
                </a:lnTo>
                <a:close/>
              </a:path>
            </a:pathLst>
          </a:custGeom>
          <a:blipFill>
            <a:blip r:embed="rId15">
              <a:extLst>
                <a:ext uri="{96DAC541-7B7A-43D3-8B79-37D633B846F1}">
                  <asvg:svgBlip xmlns:asvg="http://schemas.microsoft.com/office/drawing/2016/SVG/main" r:embed="rId16"/>
                </a:ext>
              </a:extLst>
            </a:blip>
            <a:stretch>
              <a:fillRect/>
            </a:stretch>
          </a:blipFill>
        </p:spPr>
        <p:txBody>
          <a:bodyPr/>
          <a:lstStyle/>
          <a:p>
            <a:endParaRPr lang="en-GB"/>
          </a:p>
        </p:txBody>
      </p:sp>
      <p:sp>
        <p:nvSpPr>
          <p:cNvPr id="11" name="Freeform 11"/>
          <p:cNvSpPr/>
          <p:nvPr/>
        </p:nvSpPr>
        <p:spPr>
          <a:xfrm rot="-6979330">
            <a:off x="-712187" y="8552632"/>
            <a:ext cx="3453702" cy="1902676"/>
          </a:xfrm>
          <a:custGeom>
            <a:avLst/>
            <a:gdLst/>
            <a:ahLst/>
            <a:cxnLst/>
            <a:rect l="l" t="t" r="r" b="b"/>
            <a:pathLst>
              <a:path w="3453702" h="1902676">
                <a:moveTo>
                  <a:pt x="0" y="0"/>
                </a:moveTo>
                <a:lnTo>
                  <a:pt x="3453703" y="0"/>
                </a:lnTo>
                <a:lnTo>
                  <a:pt x="3453703" y="1902676"/>
                </a:lnTo>
                <a:lnTo>
                  <a:pt x="0" y="1902676"/>
                </a:lnTo>
                <a:lnTo>
                  <a:pt x="0" y="0"/>
                </a:lnTo>
                <a:close/>
              </a:path>
            </a:pathLst>
          </a:custGeom>
          <a:blipFill>
            <a:blip r:embed="rId17">
              <a:extLst>
                <a:ext uri="{96DAC541-7B7A-43D3-8B79-37D633B846F1}">
                  <asvg:svgBlip xmlns:asvg="http://schemas.microsoft.com/office/drawing/2016/SVG/main" r:embed="rId18"/>
                </a:ext>
              </a:extLst>
            </a:blip>
            <a:stretch>
              <a:fillRect/>
            </a:stretch>
          </a:blipFill>
        </p:spPr>
        <p:txBody>
          <a:bodyPr/>
          <a:lstStyle/>
          <a:p>
            <a:endParaRPr lang="en-GB"/>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p:cNvPicPr>
            <a:picLocks noChangeAspect="1"/>
          </p:cNvPicPr>
          <p:nvPr/>
        </p:nvPicPr>
        <p:blipFill>
          <a:blip r:embed="rId2"/>
          <a:srcRect t="7825" b="7825"/>
          <a:stretch>
            <a:fillRect/>
          </a:stretch>
        </p:blipFill>
        <p:spPr>
          <a:xfrm>
            <a:off x="0" y="10479"/>
            <a:ext cx="18288000" cy="10287000"/>
          </a:xfrm>
          <a:prstGeom prst="rect">
            <a:avLst/>
          </a:prstGeom>
        </p:spPr>
      </p:pic>
      <p:sp>
        <p:nvSpPr>
          <p:cNvPr id="3" name="Freeform 3"/>
          <p:cNvSpPr/>
          <p:nvPr/>
        </p:nvSpPr>
        <p:spPr>
          <a:xfrm rot="2342060">
            <a:off x="-1378454" y="6108533"/>
            <a:ext cx="7325040" cy="6299535"/>
          </a:xfrm>
          <a:custGeom>
            <a:avLst/>
            <a:gdLst/>
            <a:ahLst/>
            <a:cxnLst/>
            <a:rect l="l" t="t" r="r" b="b"/>
            <a:pathLst>
              <a:path w="7325040" h="6299535">
                <a:moveTo>
                  <a:pt x="0" y="0"/>
                </a:moveTo>
                <a:lnTo>
                  <a:pt x="7325040" y="0"/>
                </a:lnTo>
                <a:lnTo>
                  <a:pt x="7325040" y="6299534"/>
                </a:lnTo>
                <a:lnTo>
                  <a:pt x="0" y="6299534"/>
                </a:lnTo>
                <a:lnTo>
                  <a:pt x="0" y="0"/>
                </a:lnTo>
                <a:close/>
              </a:path>
            </a:pathLst>
          </a:custGeom>
          <a:blipFill>
            <a:blip r:embed="rId3">
              <a:extLst>
                <a:ext uri="{96DAC541-7B7A-43D3-8B79-37D633B846F1}">
                  <asvg:svgBlip xmlns:asvg="http://schemas.microsoft.com/office/drawing/2016/SVG/main" r:embed="rId4"/>
                </a:ext>
              </a:extLst>
            </a:blip>
            <a:stretch>
              <a:fillRect/>
            </a:stretch>
          </a:blipFill>
        </p:spPr>
        <p:txBody>
          <a:bodyPr/>
          <a:lstStyle/>
          <a:p>
            <a:endParaRPr lang="en-GB"/>
          </a:p>
        </p:txBody>
      </p:sp>
      <p:sp>
        <p:nvSpPr>
          <p:cNvPr id="4" name="TextBox 4"/>
          <p:cNvSpPr txBox="1"/>
          <p:nvPr/>
        </p:nvSpPr>
        <p:spPr>
          <a:xfrm>
            <a:off x="1284375" y="914468"/>
            <a:ext cx="15817948" cy="9156353"/>
          </a:xfrm>
          <a:prstGeom prst="rect">
            <a:avLst/>
          </a:prstGeom>
        </p:spPr>
        <p:txBody>
          <a:bodyPr lIns="0" tIns="0" rIns="0" bIns="0" rtlCol="0" anchor="t">
            <a:spAutoFit/>
          </a:bodyPr>
          <a:lstStyle/>
          <a:p>
            <a:pPr algn="ctr">
              <a:lnSpc>
                <a:spcPts val="10207"/>
              </a:lnSpc>
            </a:pPr>
            <a:r>
              <a:rPr lang="en-US" sz="10207" dirty="0">
                <a:solidFill>
                  <a:srgbClr val="FFFFFF"/>
                </a:solidFill>
                <a:latin typeface="Bryndan Write Bold"/>
              </a:rPr>
              <a:t>Outcomes:</a:t>
            </a:r>
          </a:p>
          <a:p>
            <a:pPr algn="ctr">
              <a:lnSpc>
                <a:spcPts val="10207"/>
              </a:lnSpc>
            </a:pPr>
            <a:r>
              <a:rPr lang="en-US" sz="10207" dirty="0">
                <a:solidFill>
                  <a:srgbClr val="FFFFFF"/>
                </a:solidFill>
                <a:latin typeface="Bryndan Write Bold"/>
              </a:rPr>
              <a:t>*for parents/guardians to feel more informed about ways in which technology can be promoted safely in the home. </a:t>
            </a:r>
          </a:p>
          <a:p>
            <a:pPr algn="ctr">
              <a:lnSpc>
                <a:spcPts val="10207"/>
              </a:lnSpc>
            </a:pPr>
            <a:endParaRPr lang="en-US" sz="10207" dirty="0">
              <a:solidFill>
                <a:srgbClr val="FFFFFF"/>
              </a:solidFill>
              <a:latin typeface="Bryndan Write Bold"/>
            </a:endParaRPr>
          </a:p>
        </p:txBody>
      </p:sp>
      <p:sp>
        <p:nvSpPr>
          <p:cNvPr id="5" name="Freeform 5"/>
          <p:cNvSpPr/>
          <p:nvPr/>
        </p:nvSpPr>
        <p:spPr>
          <a:xfrm rot="-1314574">
            <a:off x="5053229" y="980792"/>
            <a:ext cx="1885747" cy="1296022"/>
          </a:xfrm>
          <a:custGeom>
            <a:avLst/>
            <a:gdLst/>
            <a:ahLst/>
            <a:cxnLst/>
            <a:rect l="l" t="t" r="r" b="b"/>
            <a:pathLst>
              <a:path w="1885747" h="1296022">
                <a:moveTo>
                  <a:pt x="0" y="0"/>
                </a:moveTo>
                <a:lnTo>
                  <a:pt x="1885746" y="0"/>
                </a:lnTo>
                <a:lnTo>
                  <a:pt x="1885746" y="1296022"/>
                </a:lnTo>
                <a:lnTo>
                  <a:pt x="0" y="1296022"/>
                </a:lnTo>
                <a:lnTo>
                  <a:pt x="0" y="0"/>
                </a:lnTo>
                <a:close/>
              </a:path>
            </a:pathLst>
          </a:custGeom>
          <a:blipFill>
            <a:blip r:embed="rId5">
              <a:extLst>
                <a:ext uri="{96DAC541-7B7A-43D3-8B79-37D633B846F1}">
                  <asvg:svgBlip xmlns:asvg="http://schemas.microsoft.com/office/drawing/2016/SVG/main" r:embed="rId6"/>
                </a:ext>
              </a:extLst>
            </a:blip>
            <a:stretch>
              <a:fillRect/>
            </a:stretch>
          </a:blipFill>
        </p:spPr>
        <p:txBody>
          <a:bodyPr/>
          <a:lstStyle/>
          <a:p>
            <a:endParaRPr lang="en-GB"/>
          </a:p>
        </p:txBody>
      </p:sp>
      <p:sp>
        <p:nvSpPr>
          <p:cNvPr id="6" name="Freeform 6"/>
          <p:cNvSpPr/>
          <p:nvPr/>
        </p:nvSpPr>
        <p:spPr>
          <a:xfrm rot="-4107262">
            <a:off x="-865704" y="-473050"/>
            <a:ext cx="3387936" cy="2297637"/>
          </a:xfrm>
          <a:custGeom>
            <a:avLst/>
            <a:gdLst/>
            <a:ahLst/>
            <a:cxnLst/>
            <a:rect l="l" t="t" r="r" b="b"/>
            <a:pathLst>
              <a:path w="3387936" h="2297637">
                <a:moveTo>
                  <a:pt x="0" y="0"/>
                </a:moveTo>
                <a:lnTo>
                  <a:pt x="3387936" y="0"/>
                </a:lnTo>
                <a:lnTo>
                  <a:pt x="3387936" y="2297637"/>
                </a:lnTo>
                <a:lnTo>
                  <a:pt x="0" y="2297637"/>
                </a:lnTo>
                <a:lnTo>
                  <a:pt x="0" y="0"/>
                </a:lnTo>
                <a:close/>
              </a:path>
            </a:pathLst>
          </a:custGeom>
          <a:blipFill>
            <a:blip r:embed="rId7">
              <a:extLst>
                <a:ext uri="{96DAC541-7B7A-43D3-8B79-37D633B846F1}">
                  <asvg:svgBlip xmlns:asvg="http://schemas.microsoft.com/office/drawing/2016/SVG/main" r:embed="rId8"/>
                </a:ext>
              </a:extLst>
            </a:blip>
            <a:stretch>
              <a:fillRect/>
            </a:stretch>
          </a:blipFill>
        </p:spPr>
        <p:txBody>
          <a:bodyPr/>
          <a:lstStyle/>
          <a:p>
            <a:endParaRPr lang="en-GB"/>
          </a:p>
        </p:txBody>
      </p:sp>
      <p:sp>
        <p:nvSpPr>
          <p:cNvPr id="7" name="Freeform 7"/>
          <p:cNvSpPr/>
          <p:nvPr/>
        </p:nvSpPr>
        <p:spPr>
          <a:xfrm rot="6829267">
            <a:off x="15774367" y="8189225"/>
            <a:ext cx="3715300" cy="2519649"/>
          </a:xfrm>
          <a:custGeom>
            <a:avLst/>
            <a:gdLst/>
            <a:ahLst/>
            <a:cxnLst/>
            <a:rect l="l" t="t" r="r" b="b"/>
            <a:pathLst>
              <a:path w="3715300" h="2519649">
                <a:moveTo>
                  <a:pt x="0" y="0"/>
                </a:moveTo>
                <a:lnTo>
                  <a:pt x="3715301" y="0"/>
                </a:lnTo>
                <a:lnTo>
                  <a:pt x="3715301" y="2519649"/>
                </a:lnTo>
                <a:lnTo>
                  <a:pt x="0" y="2519649"/>
                </a:lnTo>
                <a:lnTo>
                  <a:pt x="0" y="0"/>
                </a:lnTo>
                <a:close/>
              </a:path>
            </a:pathLst>
          </a:custGeom>
          <a:blipFill>
            <a:blip r:embed="rId9">
              <a:extLst>
                <a:ext uri="{96DAC541-7B7A-43D3-8B79-37D633B846F1}">
                  <asvg:svgBlip xmlns:asvg="http://schemas.microsoft.com/office/drawing/2016/SVG/main" r:embed="rId10"/>
                </a:ext>
              </a:extLst>
            </a:blip>
            <a:stretch>
              <a:fillRect/>
            </a:stretch>
          </a:blipFill>
        </p:spPr>
        <p:txBody>
          <a:bodyPr/>
          <a:lstStyle/>
          <a:p>
            <a:endParaRPr lang="en-GB"/>
          </a:p>
        </p:txBody>
      </p:sp>
      <p:sp>
        <p:nvSpPr>
          <p:cNvPr id="8" name="Freeform 8"/>
          <p:cNvSpPr/>
          <p:nvPr/>
        </p:nvSpPr>
        <p:spPr>
          <a:xfrm rot="1474756">
            <a:off x="15062069" y="1120167"/>
            <a:ext cx="2195245" cy="2279892"/>
          </a:xfrm>
          <a:custGeom>
            <a:avLst/>
            <a:gdLst/>
            <a:ahLst/>
            <a:cxnLst/>
            <a:rect l="l" t="t" r="r" b="b"/>
            <a:pathLst>
              <a:path w="2195245" h="2279892">
                <a:moveTo>
                  <a:pt x="0" y="0"/>
                </a:moveTo>
                <a:lnTo>
                  <a:pt x="2195245" y="0"/>
                </a:lnTo>
                <a:lnTo>
                  <a:pt x="2195245" y="2279892"/>
                </a:lnTo>
                <a:lnTo>
                  <a:pt x="0" y="2279892"/>
                </a:lnTo>
                <a:lnTo>
                  <a:pt x="0" y="0"/>
                </a:lnTo>
                <a:close/>
              </a:path>
            </a:pathLst>
          </a:custGeom>
          <a:blipFill>
            <a:blip r:embed="rId11">
              <a:extLst>
                <a:ext uri="{96DAC541-7B7A-43D3-8B79-37D633B846F1}">
                  <asvg:svgBlip xmlns:asvg="http://schemas.microsoft.com/office/drawing/2016/SVG/main" r:embed="rId12"/>
                </a:ext>
              </a:extLst>
            </a:blip>
            <a:stretch>
              <a:fillRect/>
            </a:stretch>
          </a:blipFill>
        </p:spPr>
        <p:txBody>
          <a:bodyPr/>
          <a:lstStyle/>
          <a:p>
            <a:endParaRPr lang="en-GB"/>
          </a:p>
        </p:txBody>
      </p:sp>
      <p:sp>
        <p:nvSpPr>
          <p:cNvPr id="9" name="Freeform 9"/>
          <p:cNvSpPr/>
          <p:nvPr/>
        </p:nvSpPr>
        <p:spPr>
          <a:xfrm rot="-3534416">
            <a:off x="843447" y="2614670"/>
            <a:ext cx="1664513" cy="2142851"/>
          </a:xfrm>
          <a:custGeom>
            <a:avLst/>
            <a:gdLst/>
            <a:ahLst/>
            <a:cxnLst/>
            <a:rect l="l" t="t" r="r" b="b"/>
            <a:pathLst>
              <a:path w="1664513" h="2142851">
                <a:moveTo>
                  <a:pt x="0" y="0"/>
                </a:moveTo>
                <a:lnTo>
                  <a:pt x="1664512" y="0"/>
                </a:lnTo>
                <a:lnTo>
                  <a:pt x="1664512" y="2142852"/>
                </a:lnTo>
                <a:lnTo>
                  <a:pt x="0" y="2142852"/>
                </a:lnTo>
                <a:lnTo>
                  <a:pt x="0" y="0"/>
                </a:lnTo>
                <a:close/>
              </a:path>
            </a:pathLst>
          </a:custGeom>
          <a:blipFill>
            <a:blip r:embed="rId13">
              <a:extLst>
                <a:ext uri="{96DAC541-7B7A-43D3-8B79-37D633B846F1}">
                  <asvg:svgBlip xmlns:asvg="http://schemas.microsoft.com/office/drawing/2016/SVG/main" r:embed="rId14"/>
                </a:ext>
              </a:extLst>
            </a:blip>
            <a:stretch>
              <a:fillRect/>
            </a:stretch>
          </a:blipFill>
        </p:spPr>
        <p:txBody>
          <a:bodyPr/>
          <a:lstStyle/>
          <a:p>
            <a:endParaRPr lang="en-GB"/>
          </a:p>
        </p:txBody>
      </p:sp>
      <p:sp>
        <p:nvSpPr>
          <p:cNvPr id="10" name="Freeform 10"/>
          <p:cNvSpPr/>
          <p:nvPr/>
        </p:nvSpPr>
        <p:spPr>
          <a:xfrm rot="-1391118">
            <a:off x="14634691" y="-2104991"/>
            <a:ext cx="3665666" cy="3796829"/>
          </a:xfrm>
          <a:custGeom>
            <a:avLst/>
            <a:gdLst/>
            <a:ahLst/>
            <a:cxnLst/>
            <a:rect l="l" t="t" r="r" b="b"/>
            <a:pathLst>
              <a:path w="3665666" h="3796829">
                <a:moveTo>
                  <a:pt x="0" y="0"/>
                </a:moveTo>
                <a:lnTo>
                  <a:pt x="3665665" y="0"/>
                </a:lnTo>
                <a:lnTo>
                  <a:pt x="3665665" y="3796829"/>
                </a:lnTo>
                <a:lnTo>
                  <a:pt x="0" y="3796829"/>
                </a:lnTo>
                <a:lnTo>
                  <a:pt x="0" y="0"/>
                </a:lnTo>
                <a:close/>
              </a:path>
            </a:pathLst>
          </a:custGeom>
          <a:blipFill>
            <a:blip r:embed="rId15">
              <a:extLst>
                <a:ext uri="{96DAC541-7B7A-43D3-8B79-37D633B846F1}">
                  <asvg:svgBlip xmlns:asvg="http://schemas.microsoft.com/office/drawing/2016/SVG/main" r:embed="rId16"/>
                </a:ext>
              </a:extLst>
            </a:blip>
            <a:stretch>
              <a:fillRect/>
            </a:stretch>
          </a:blipFill>
        </p:spPr>
        <p:txBody>
          <a:bodyPr/>
          <a:lstStyle/>
          <a:p>
            <a:endParaRPr lang="en-GB"/>
          </a:p>
        </p:txBody>
      </p:sp>
      <p:sp>
        <p:nvSpPr>
          <p:cNvPr id="11" name="Freeform 11"/>
          <p:cNvSpPr/>
          <p:nvPr/>
        </p:nvSpPr>
        <p:spPr>
          <a:xfrm rot="-6979330">
            <a:off x="-712187" y="8552632"/>
            <a:ext cx="3453702" cy="1902676"/>
          </a:xfrm>
          <a:custGeom>
            <a:avLst/>
            <a:gdLst/>
            <a:ahLst/>
            <a:cxnLst/>
            <a:rect l="l" t="t" r="r" b="b"/>
            <a:pathLst>
              <a:path w="3453702" h="1902676">
                <a:moveTo>
                  <a:pt x="0" y="0"/>
                </a:moveTo>
                <a:lnTo>
                  <a:pt x="3453703" y="0"/>
                </a:lnTo>
                <a:lnTo>
                  <a:pt x="3453703" y="1902676"/>
                </a:lnTo>
                <a:lnTo>
                  <a:pt x="0" y="1902676"/>
                </a:lnTo>
                <a:lnTo>
                  <a:pt x="0" y="0"/>
                </a:lnTo>
                <a:close/>
              </a:path>
            </a:pathLst>
          </a:custGeom>
          <a:blipFill>
            <a:blip r:embed="rId17">
              <a:extLst>
                <a:ext uri="{96DAC541-7B7A-43D3-8B79-37D633B846F1}">
                  <asvg:svgBlip xmlns:asvg="http://schemas.microsoft.com/office/drawing/2016/SVG/main" r:embed="rId18"/>
                </a:ext>
              </a:extLst>
            </a:blip>
            <a:stretch>
              <a:fillRect/>
            </a:stretch>
          </a:blipFill>
        </p:spPr>
        <p:txBody>
          <a:bodyPr/>
          <a:lstStyle/>
          <a:p>
            <a:endParaRPr lang="en-GB"/>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p:cNvPicPr>
            <a:picLocks noChangeAspect="1"/>
          </p:cNvPicPr>
          <p:nvPr/>
        </p:nvPicPr>
        <p:blipFill>
          <a:blip r:embed="rId2"/>
          <a:srcRect t="7825" b="7825"/>
          <a:stretch>
            <a:fillRect/>
          </a:stretch>
        </p:blipFill>
        <p:spPr>
          <a:xfrm>
            <a:off x="0" y="0"/>
            <a:ext cx="18288000" cy="10287000"/>
          </a:xfrm>
          <a:prstGeom prst="rect">
            <a:avLst/>
          </a:prstGeom>
        </p:spPr>
      </p:pic>
      <p:grpSp>
        <p:nvGrpSpPr>
          <p:cNvPr id="3" name="Group 3"/>
          <p:cNvGrpSpPr/>
          <p:nvPr/>
        </p:nvGrpSpPr>
        <p:grpSpPr>
          <a:xfrm>
            <a:off x="-1634326" y="0"/>
            <a:ext cx="5527813" cy="10435018"/>
            <a:chOff x="0" y="0"/>
            <a:chExt cx="7370417" cy="13913357"/>
          </a:xfrm>
        </p:grpSpPr>
        <p:pic>
          <p:nvPicPr>
            <p:cNvPr id="4" name="Picture 4"/>
            <p:cNvPicPr>
              <a:picLocks noChangeAspect="1"/>
            </p:cNvPicPr>
            <p:nvPr/>
          </p:nvPicPr>
          <p:blipFill>
            <a:blip r:embed="rId3"/>
            <a:srcRect l="16181" r="48502"/>
            <a:stretch>
              <a:fillRect/>
            </a:stretch>
          </p:blipFill>
          <p:spPr>
            <a:xfrm>
              <a:off x="0" y="0"/>
              <a:ext cx="7370417" cy="13913357"/>
            </a:xfrm>
            <a:prstGeom prst="rect">
              <a:avLst/>
            </a:prstGeom>
          </p:spPr>
        </p:pic>
      </p:grpSp>
      <p:sp>
        <p:nvSpPr>
          <p:cNvPr id="5" name="TextBox 5"/>
          <p:cNvSpPr txBox="1"/>
          <p:nvPr/>
        </p:nvSpPr>
        <p:spPr>
          <a:xfrm>
            <a:off x="5605758" y="148788"/>
            <a:ext cx="9640627" cy="846386"/>
          </a:xfrm>
          <a:prstGeom prst="rect">
            <a:avLst/>
          </a:prstGeom>
        </p:spPr>
        <p:txBody>
          <a:bodyPr lIns="0" tIns="0" rIns="0" bIns="0" rtlCol="0" anchor="t">
            <a:spAutoFit/>
          </a:bodyPr>
          <a:lstStyle/>
          <a:p>
            <a:pPr>
              <a:lnSpc>
                <a:spcPts val="6600"/>
              </a:lnSpc>
            </a:pPr>
            <a:r>
              <a:rPr lang="en-US" sz="6000" dirty="0">
                <a:solidFill>
                  <a:srgbClr val="FFFFFF"/>
                </a:solidFill>
                <a:latin typeface="Bryndan Write Bold"/>
              </a:rPr>
              <a:t>Lets get some facts...</a:t>
            </a:r>
          </a:p>
        </p:txBody>
      </p:sp>
      <p:sp>
        <p:nvSpPr>
          <p:cNvPr id="6" name="TextBox 6"/>
          <p:cNvSpPr txBox="1"/>
          <p:nvPr/>
        </p:nvSpPr>
        <p:spPr>
          <a:xfrm>
            <a:off x="3893487" y="1015563"/>
            <a:ext cx="13725746" cy="7361374"/>
          </a:xfrm>
          <a:prstGeom prst="rect">
            <a:avLst/>
          </a:prstGeom>
        </p:spPr>
        <p:txBody>
          <a:bodyPr lIns="0" tIns="0" rIns="0" bIns="0" rtlCol="0" anchor="t">
            <a:spAutoFit/>
          </a:bodyPr>
          <a:lstStyle/>
          <a:p>
            <a:pPr marL="734059" lvl="1" indent="-367030">
              <a:lnSpc>
                <a:spcPts val="4759"/>
              </a:lnSpc>
              <a:buFont typeface="Arial"/>
              <a:buChar char="•"/>
            </a:pPr>
            <a:r>
              <a:rPr lang="en-US" sz="3399" dirty="0">
                <a:solidFill>
                  <a:srgbClr val="FFFFFF"/>
                </a:solidFill>
                <a:latin typeface="Now"/>
              </a:rPr>
              <a:t>Vast majority of children in the UK own a smart phone by the age of 11, with ownership rising from 44% at age 9 to 91% age 11years. </a:t>
            </a:r>
          </a:p>
          <a:p>
            <a:pPr marL="734059" lvl="1" indent="-367030">
              <a:lnSpc>
                <a:spcPts val="4759"/>
              </a:lnSpc>
              <a:buFont typeface="Arial"/>
              <a:buChar char="•"/>
            </a:pPr>
            <a:r>
              <a:rPr lang="en-US" sz="3399" dirty="0" err="1">
                <a:solidFill>
                  <a:srgbClr val="FFFFFF"/>
                </a:solidFill>
                <a:latin typeface="Now"/>
              </a:rPr>
              <a:t>Youtube</a:t>
            </a:r>
            <a:r>
              <a:rPr lang="en-US" sz="3399" dirty="0">
                <a:solidFill>
                  <a:srgbClr val="FFFFFF"/>
                </a:solidFill>
                <a:latin typeface="Now"/>
              </a:rPr>
              <a:t> was one of the most popular apps used across the school and actually has an age rating of 13+</a:t>
            </a:r>
          </a:p>
          <a:p>
            <a:pPr marL="734059" lvl="1" indent="-367030">
              <a:lnSpc>
                <a:spcPts val="4759"/>
              </a:lnSpc>
              <a:buFont typeface="Arial"/>
              <a:buChar char="•"/>
            </a:pPr>
            <a:r>
              <a:rPr lang="en-US" sz="3399" dirty="0">
                <a:solidFill>
                  <a:srgbClr val="FFFFFF"/>
                </a:solidFill>
                <a:latin typeface="Now"/>
              </a:rPr>
              <a:t>We have some children age 5/6 a 13+ game. </a:t>
            </a:r>
          </a:p>
          <a:p>
            <a:pPr marL="734059" lvl="1" indent="-367030">
              <a:lnSpc>
                <a:spcPts val="4759"/>
              </a:lnSpc>
              <a:buFont typeface="Arial"/>
              <a:buChar char="•"/>
            </a:pPr>
            <a:r>
              <a:rPr lang="en-US" sz="3399" dirty="0">
                <a:solidFill>
                  <a:srgbClr val="FFFFFF"/>
                </a:solidFill>
                <a:latin typeface="Now"/>
              </a:rPr>
              <a:t>A large number of children have access to a device which allows them on the internet in their bedroom. (80% in one Y6 class!)</a:t>
            </a:r>
          </a:p>
          <a:p>
            <a:pPr marL="734059" lvl="1" indent="-367030">
              <a:lnSpc>
                <a:spcPts val="4759"/>
              </a:lnSpc>
              <a:buFont typeface="Arial"/>
              <a:buChar char="•"/>
            </a:pPr>
            <a:r>
              <a:rPr lang="en-US" sz="3399" dirty="0">
                <a:solidFill>
                  <a:srgbClr val="FFFFFF"/>
                </a:solidFill>
                <a:latin typeface="Now"/>
              </a:rPr>
              <a:t>Real local dangers include grooming, malicious communications and online bullying. </a:t>
            </a:r>
          </a:p>
          <a:p>
            <a:pPr marL="734059" lvl="1" indent="-367030">
              <a:lnSpc>
                <a:spcPts val="4759"/>
              </a:lnSpc>
              <a:buFont typeface="Arial"/>
              <a:buChar char="•"/>
            </a:pPr>
            <a:r>
              <a:rPr lang="en-US" sz="3399" dirty="0">
                <a:solidFill>
                  <a:srgbClr val="FFFFFF"/>
                </a:solidFill>
                <a:latin typeface="Now"/>
              </a:rPr>
              <a:t>Mobile phones often cause issues in school</a:t>
            </a:r>
          </a:p>
        </p:txBody>
      </p:sp>
      <p:sp>
        <p:nvSpPr>
          <p:cNvPr id="7" name="Freeform 7"/>
          <p:cNvSpPr/>
          <p:nvPr/>
        </p:nvSpPr>
        <p:spPr>
          <a:xfrm flipH="1">
            <a:off x="-408820" y="167838"/>
            <a:ext cx="4947445" cy="1942997"/>
          </a:xfrm>
          <a:custGeom>
            <a:avLst/>
            <a:gdLst/>
            <a:ahLst/>
            <a:cxnLst/>
            <a:rect l="l" t="t" r="r" b="b"/>
            <a:pathLst>
              <a:path w="4947445" h="1942997">
                <a:moveTo>
                  <a:pt x="4947445" y="0"/>
                </a:moveTo>
                <a:lnTo>
                  <a:pt x="0" y="0"/>
                </a:lnTo>
                <a:lnTo>
                  <a:pt x="0" y="1942997"/>
                </a:lnTo>
                <a:lnTo>
                  <a:pt x="4947445" y="1942997"/>
                </a:lnTo>
                <a:lnTo>
                  <a:pt x="4947445" y="0"/>
                </a:lnTo>
                <a:close/>
              </a:path>
            </a:pathLst>
          </a:custGeom>
          <a:blipFill>
            <a:blip r:embed="rId4">
              <a:extLst>
                <a:ext uri="{96DAC541-7B7A-43D3-8B79-37D633B846F1}">
                  <asvg:svgBlip xmlns:asvg="http://schemas.microsoft.com/office/drawing/2016/SVG/main" r:embed="rId5"/>
                </a:ext>
              </a:extLst>
            </a:blip>
            <a:stretch>
              <a:fillRect/>
            </a:stretch>
          </a:blipFill>
        </p:spPr>
        <p:txBody>
          <a:bodyPr/>
          <a:lstStyle/>
          <a:p>
            <a:endParaRPr lang="en-GB"/>
          </a:p>
        </p:txBody>
      </p:sp>
      <p:sp>
        <p:nvSpPr>
          <p:cNvPr id="8" name="Freeform 8"/>
          <p:cNvSpPr/>
          <p:nvPr/>
        </p:nvSpPr>
        <p:spPr>
          <a:xfrm>
            <a:off x="15717653" y="8108592"/>
            <a:ext cx="3083294" cy="3083294"/>
          </a:xfrm>
          <a:custGeom>
            <a:avLst/>
            <a:gdLst/>
            <a:ahLst/>
            <a:cxnLst/>
            <a:rect l="l" t="t" r="r" b="b"/>
            <a:pathLst>
              <a:path w="3083294" h="3083294">
                <a:moveTo>
                  <a:pt x="0" y="0"/>
                </a:moveTo>
                <a:lnTo>
                  <a:pt x="3083294" y="0"/>
                </a:lnTo>
                <a:lnTo>
                  <a:pt x="3083294" y="3083294"/>
                </a:lnTo>
                <a:lnTo>
                  <a:pt x="0" y="3083294"/>
                </a:lnTo>
                <a:lnTo>
                  <a:pt x="0" y="0"/>
                </a:lnTo>
                <a:close/>
              </a:path>
            </a:pathLst>
          </a:custGeom>
          <a:blipFill>
            <a:blip r:embed="rId6">
              <a:extLst>
                <a:ext uri="{96DAC541-7B7A-43D3-8B79-37D633B846F1}">
                  <asvg:svgBlip xmlns:asvg="http://schemas.microsoft.com/office/drawing/2016/SVG/main" r:embed="rId7"/>
                </a:ext>
              </a:extLst>
            </a:blip>
            <a:stretch>
              <a:fillRect/>
            </a:stretch>
          </a:blipFill>
        </p:spPr>
        <p:txBody>
          <a:bodyPr/>
          <a:lstStyle/>
          <a:p>
            <a:endParaRPr lang="en-GB"/>
          </a:p>
        </p:txBody>
      </p:sp>
      <p:sp>
        <p:nvSpPr>
          <p:cNvPr id="9" name="Freeform 9"/>
          <p:cNvSpPr/>
          <p:nvPr/>
        </p:nvSpPr>
        <p:spPr>
          <a:xfrm>
            <a:off x="1722327" y="9089481"/>
            <a:ext cx="6632619" cy="1121516"/>
          </a:xfrm>
          <a:custGeom>
            <a:avLst/>
            <a:gdLst/>
            <a:ahLst/>
            <a:cxnLst/>
            <a:rect l="l" t="t" r="r" b="b"/>
            <a:pathLst>
              <a:path w="6632619" h="1121516">
                <a:moveTo>
                  <a:pt x="0" y="0"/>
                </a:moveTo>
                <a:lnTo>
                  <a:pt x="6632619" y="0"/>
                </a:lnTo>
                <a:lnTo>
                  <a:pt x="6632619" y="1121516"/>
                </a:lnTo>
                <a:lnTo>
                  <a:pt x="0" y="1121516"/>
                </a:lnTo>
                <a:lnTo>
                  <a:pt x="0" y="0"/>
                </a:lnTo>
                <a:close/>
              </a:path>
            </a:pathLst>
          </a:custGeom>
          <a:blipFill>
            <a:blip r:embed="rId8">
              <a:extLst>
                <a:ext uri="{96DAC541-7B7A-43D3-8B79-37D633B846F1}">
                  <asvg:svgBlip xmlns:asvg="http://schemas.microsoft.com/office/drawing/2016/SVG/main" r:embed="rId9"/>
                </a:ext>
              </a:extLst>
            </a:blip>
            <a:stretch>
              <a:fillRect/>
            </a:stretch>
          </a:blipFill>
        </p:spPr>
        <p:txBody>
          <a:bodyPr/>
          <a:lstStyle/>
          <a:p>
            <a:endParaRPr lang="en-GB"/>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p:cNvPicPr>
            <a:picLocks noChangeAspect="1"/>
          </p:cNvPicPr>
          <p:nvPr/>
        </p:nvPicPr>
        <p:blipFill>
          <a:blip r:embed="rId3"/>
          <a:srcRect t="7825" b="7825"/>
          <a:stretch>
            <a:fillRect/>
          </a:stretch>
        </p:blipFill>
        <p:spPr>
          <a:xfrm>
            <a:off x="0" y="0"/>
            <a:ext cx="18288000" cy="10287000"/>
          </a:xfrm>
          <a:prstGeom prst="rect">
            <a:avLst/>
          </a:prstGeom>
        </p:spPr>
      </p:pic>
      <p:grpSp>
        <p:nvGrpSpPr>
          <p:cNvPr id="3" name="Group 3"/>
          <p:cNvGrpSpPr/>
          <p:nvPr/>
        </p:nvGrpSpPr>
        <p:grpSpPr>
          <a:xfrm>
            <a:off x="-81941" y="0"/>
            <a:ext cx="5527813" cy="10435018"/>
            <a:chOff x="0" y="0"/>
            <a:chExt cx="7370417" cy="13913357"/>
          </a:xfrm>
        </p:grpSpPr>
        <p:pic>
          <p:nvPicPr>
            <p:cNvPr id="4" name="Picture 4"/>
            <p:cNvPicPr>
              <a:picLocks noChangeAspect="1"/>
            </p:cNvPicPr>
            <p:nvPr/>
          </p:nvPicPr>
          <p:blipFill>
            <a:blip r:embed="rId4"/>
            <a:srcRect l="32353" r="32353"/>
            <a:stretch>
              <a:fillRect/>
            </a:stretch>
          </p:blipFill>
          <p:spPr>
            <a:xfrm>
              <a:off x="0" y="0"/>
              <a:ext cx="7370417" cy="13913357"/>
            </a:xfrm>
            <a:prstGeom prst="rect">
              <a:avLst/>
            </a:prstGeom>
          </p:spPr>
        </p:pic>
      </p:grpSp>
      <p:sp>
        <p:nvSpPr>
          <p:cNvPr id="5" name="TextBox 5"/>
          <p:cNvSpPr txBox="1"/>
          <p:nvPr/>
        </p:nvSpPr>
        <p:spPr>
          <a:xfrm>
            <a:off x="6705600" y="3829021"/>
            <a:ext cx="9640627" cy="2026196"/>
          </a:xfrm>
          <a:prstGeom prst="rect">
            <a:avLst/>
          </a:prstGeom>
        </p:spPr>
        <p:txBody>
          <a:bodyPr lIns="0" tIns="0" rIns="0" bIns="0" rtlCol="0" anchor="t">
            <a:spAutoFit/>
          </a:bodyPr>
          <a:lstStyle/>
          <a:p>
            <a:pPr>
              <a:lnSpc>
                <a:spcPts val="7919"/>
              </a:lnSpc>
            </a:pPr>
            <a:r>
              <a:rPr lang="en-US" sz="7199" dirty="0">
                <a:solidFill>
                  <a:srgbClr val="FFFFFF"/>
                </a:solidFill>
                <a:latin typeface="Bryndan Write Bold"/>
              </a:rPr>
              <a:t>“It wasn’t like that when I was young”</a:t>
            </a:r>
          </a:p>
        </p:txBody>
      </p:sp>
      <p:sp>
        <p:nvSpPr>
          <p:cNvPr id="7" name="Freeform 7"/>
          <p:cNvSpPr/>
          <p:nvPr/>
        </p:nvSpPr>
        <p:spPr>
          <a:xfrm rot="1353809">
            <a:off x="12900677" y="1466714"/>
            <a:ext cx="1665386" cy="1729602"/>
          </a:xfrm>
          <a:custGeom>
            <a:avLst/>
            <a:gdLst/>
            <a:ahLst/>
            <a:cxnLst/>
            <a:rect l="l" t="t" r="r" b="b"/>
            <a:pathLst>
              <a:path w="1665386" h="1729602">
                <a:moveTo>
                  <a:pt x="0" y="0"/>
                </a:moveTo>
                <a:lnTo>
                  <a:pt x="1665386" y="0"/>
                </a:lnTo>
                <a:lnTo>
                  <a:pt x="1665386" y="1729602"/>
                </a:lnTo>
                <a:lnTo>
                  <a:pt x="0" y="1729602"/>
                </a:lnTo>
                <a:lnTo>
                  <a:pt x="0" y="0"/>
                </a:lnTo>
                <a:close/>
              </a:path>
            </a:pathLst>
          </a:custGeom>
          <a:blipFill>
            <a:blip r:embed="rId5">
              <a:extLst>
                <a:ext uri="{96DAC541-7B7A-43D3-8B79-37D633B846F1}">
                  <asvg:svgBlip xmlns:asvg="http://schemas.microsoft.com/office/drawing/2016/SVG/main" r:embed="rId6"/>
                </a:ext>
              </a:extLst>
            </a:blip>
            <a:stretch>
              <a:fillRect/>
            </a:stretch>
          </a:blipFill>
        </p:spPr>
        <p:txBody>
          <a:bodyPr/>
          <a:lstStyle/>
          <a:p>
            <a:endParaRPr lang="en-GB"/>
          </a:p>
        </p:txBody>
      </p:sp>
      <p:sp>
        <p:nvSpPr>
          <p:cNvPr id="8" name="Freeform 8"/>
          <p:cNvSpPr/>
          <p:nvPr/>
        </p:nvSpPr>
        <p:spPr>
          <a:xfrm rot="-787847">
            <a:off x="15185561" y="7207175"/>
            <a:ext cx="1902177" cy="1859369"/>
          </a:xfrm>
          <a:custGeom>
            <a:avLst/>
            <a:gdLst/>
            <a:ahLst/>
            <a:cxnLst/>
            <a:rect l="l" t="t" r="r" b="b"/>
            <a:pathLst>
              <a:path w="1902177" h="1859369">
                <a:moveTo>
                  <a:pt x="0" y="0"/>
                </a:moveTo>
                <a:lnTo>
                  <a:pt x="1902176" y="0"/>
                </a:lnTo>
                <a:lnTo>
                  <a:pt x="1902176" y="1859369"/>
                </a:lnTo>
                <a:lnTo>
                  <a:pt x="0" y="1859369"/>
                </a:lnTo>
                <a:lnTo>
                  <a:pt x="0" y="0"/>
                </a:lnTo>
                <a:close/>
              </a:path>
            </a:pathLst>
          </a:custGeom>
          <a:blipFill>
            <a:blip r:embed="rId7">
              <a:extLst>
                <a:ext uri="{96DAC541-7B7A-43D3-8B79-37D633B846F1}">
                  <asvg:svgBlip xmlns:asvg="http://schemas.microsoft.com/office/drawing/2016/SVG/main" r:embed="rId8"/>
                </a:ext>
              </a:extLst>
            </a:blip>
            <a:stretch>
              <a:fillRect/>
            </a:stretch>
          </a:blipFill>
        </p:spPr>
        <p:txBody>
          <a:bodyPr/>
          <a:lstStyle/>
          <a:p>
            <a:endParaRPr lang="en-GB"/>
          </a:p>
        </p:txBody>
      </p:sp>
      <p:sp>
        <p:nvSpPr>
          <p:cNvPr id="9" name="Freeform 9"/>
          <p:cNvSpPr/>
          <p:nvPr/>
        </p:nvSpPr>
        <p:spPr>
          <a:xfrm rot="763488">
            <a:off x="4200371" y="941233"/>
            <a:ext cx="1627739" cy="1550791"/>
          </a:xfrm>
          <a:custGeom>
            <a:avLst/>
            <a:gdLst/>
            <a:ahLst/>
            <a:cxnLst/>
            <a:rect l="l" t="t" r="r" b="b"/>
            <a:pathLst>
              <a:path w="1627739" h="1550791">
                <a:moveTo>
                  <a:pt x="0" y="0"/>
                </a:moveTo>
                <a:lnTo>
                  <a:pt x="1627739" y="0"/>
                </a:lnTo>
                <a:lnTo>
                  <a:pt x="1627739" y="1550791"/>
                </a:lnTo>
                <a:lnTo>
                  <a:pt x="0" y="1550791"/>
                </a:lnTo>
                <a:lnTo>
                  <a:pt x="0" y="0"/>
                </a:lnTo>
                <a:close/>
              </a:path>
            </a:pathLst>
          </a:custGeom>
          <a:blipFill>
            <a:blip r:embed="rId9">
              <a:extLst>
                <a:ext uri="{96DAC541-7B7A-43D3-8B79-37D633B846F1}">
                  <asvg:svgBlip xmlns:asvg="http://schemas.microsoft.com/office/drawing/2016/SVG/main" r:embed="rId10"/>
                </a:ext>
              </a:extLst>
            </a:blip>
            <a:stretch>
              <a:fillRect/>
            </a:stretch>
          </a:blipFill>
        </p:spPr>
        <p:txBody>
          <a:bodyPr/>
          <a:lstStyle/>
          <a:p>
            <a:endParaRPr lang="en-GB"/>
          </a:p>
        </p:txBody>
      </p:sp>
      <p:sp>
        <p:nvSpPr>
          <p:cNvPr id="10" name="Freeform 10"/>
          <p:cNvSpPr/>
          <p:nvPr/>
        </p:nvSpPr>
        <p:spPr>
          <a:xfrm>
            <a:off x="4049565" y="7639245"/>
            <a:ext cx="6632619" cy="1121516"/>
          </a:xfrm>
          <a:custGeom>
            <a:avLst/>
            <a:gdLst/>
            <a:ahLst/>
            <a:cxnLst/>
            <a:rect l="l" t="t" r="r" b="b"/>
            <a:pathLst>
              <a:path w="6632619" h="1121516">
                <a:moveTo>
                  <a:pt x="0" y="0"/>
                </a:moveTo>
                <a:lnTo>
                  <a:pt x="6632619" y="0"/>
                </a:lnTo>
                <a:lnTo>
                  <a:pt x="6632619" y="1121516"/>
                </a:lnTo>
                <a:lnTo>
                  <a:pt x="0" y="1121516"/>
                </a:lnTo>
                <a:lnTo>
                  <a:pt x="0" y="0"/>
                </a:lnTo>
                <a:close/>
              </a:path>
            </a:pathLst>
          </a:custGeom>
          <a:blipFill>
            <a:blip r:embed="rId11">
              <a:extLst>
                <a:ext uri="{96DAC541-7B7A-43D3-8B79-37D633B846F1}">
                  <asvg:svgBlip xmlns:asvg="http://schemas.microsoft.com/office/drawing/2016/SVG/main" r:embed="rId12"/>
                </a:ext>
              </a:extLst>
            </a:blip>
            <a:stretch>
              <a:fillRect/>
            </a:stretch>
          </a:blipFill>
        </p:spPr>
        <p:txBody>
          <a:bodyPr/>
          <a:lstStyle/>
          <a:p>
            <a:endParaRPr lang="en-GB"/>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p:cNvPicPr>
            <a:picLocks noChangeAspect="1"/>
          </p:cNvPicPr>
          <p:nvPr/>
        </p:nvPicPr>
        <p:blipFill>
          <a:blip r:embed="rId3"/>
          <a:srcRect t="7825" b="7825"/>
          <a:stretch>
            <a:fillRect/>
          </a:stretch>
        </p:blipFill>
        <p:spPr>
          <a:xfrm>
            <a:off x="20782" y="0"/>
            <a:ext cx="18288000" cy="10287000"/>
          </a:xfrm>
          <a:prstGeom prst="rect">
            <a:avLst/>
          </a:prstGeom>
        </p:spPr>
      </p:pic>
      <p:sp>
        <p:nvSpPr>
          <p:cNvPr id="3" name="Freeform 3"/>
          <p:cNvSpPr/>
          <p:nvPr/>
        </p:nvSpPr>
        <p:spPr>
          <a:xfrm>
            <a:off x="2657328" y="2457075"/>
            <a:ext cx="13268472" cy="5843493"/>
          </a:xfrm>
          <a:custGeom>
            <a:avLst/>
            <a:gdLst/>
            <a:ahLst/>
            <a:cxnLst/>
            <a:rect l="l" t="t" r="r" b="b"/>
            <a:pathLst>
              <a:path w="13268472" h="5843493">
                <a:moveTo>
                  <a:pt x="0" y="0"/>
                </a:moveTo>
                <a:lnTo>
                  <a:pt x="13268473" y="0"/>
                </a:lnTo>
                <a:lnTo>
                  <a:pt x="13268473" y="5843492"/>
                </a:lnTo>
                <a:lnTo>
                  <a:pt x="0" y="5843492"/>
                </a:lnTo>
                <a:lnTo>
                  <a:pt x="0" y="0"/>
                </a:lnTo>
                <a:close/>
              </a:path>
            </a:pathLst>
          </a:custGeom>
          <a:blipFill>
            <a:blip r:embed="rId4"/>
            <a:stretch>
              <a:fillRect l="-16157" t="-92539"/>
            </a:stretch>
          </a:blipFill>
        </p:spPr>
        <p:txBody>
          <a:bodyPr/>
          <a:lstStyle/>
          <a:p>
            <a:endParaRPr lang="en-GB" dirty="0"/>
          </a:p>
        </p:txBody>
      </p:sp>
      <p:sp>
        <p:nvSpPr>
          <p:cNvPr id="4" name="Freeform 4"/>
          <p:cNvSpPr/>
          <p:nvPr/>
        </p:nvSpPr>
        <p:spPr>
          <a:xfrm rot="721296">
            <a:off x="6325472" y="5529041"/>
            <a:ext cx="5637056" cy="1434887"/>
          </a:xfrm>
          <a:custGeom>
            <a:avLst/>
            <a:gdLst/>
            <a:ahLst/>
            <a:cxnLst/>
            <a:rect l="l" t="t" r="r" b="b"/>
            <a:pathLst>
              <a:path w="5637056" h="1434887">
                <a:moveTo>
                  <a:pt x="0" y="0"/>
                </a:moveTo>
                <a:lnTo>
                  <a:pt x="5637056" y="0"/>
                </a:lnTo>
                <a:lnTo>
                  <a:pt x="5637056" y="1434887"/>
                </a:lnTo>
                <a:lnTo>
                  <a:pt x="0" y="1434887"/>
                </a:lnTo>
                <a:lnTo>
                  <a:pt x="0" y="0"/>
                </a:lnTo>
                <a:close/>
              </a:path>
            </a:pathLst>
          </a:custGeom>
          <a:blipFill>
            <a:blip r:embed="rId5">
              <a:extLst>
                <a:ext uri="{96DAC541-7B7A-43D3-8B79-37D633B846F1}">
                  <asvg:svgBlip xmlns:asvg="http://schemas.microsoft.com/office/drawing/2016/SVG/main" r:embed="rId6"/>
                </a:ext>
              </a:extLst>
            </a:blip>
            <a:stretch>
              <a:fillRect/>
            </a:stretch>
          </a:blipFill>
        </p:spPr>
        <p:txBody>
          <a:bodyPr/>
          <a:lstStyle/>
          <a:p>
            <a:endParaRPr lang="en-GB"/>
          </a:p>
        </p:txBody>
      </p:sp>
      <p:sp>
        <p:nvSpPr>
          <p:cNvPr id="5" name="Freeform 5"/>
          <p:cNvSpPr/>
          <p:nvPr/>
        </p:nvSpPr>
        <p:spPr>
          <a:xfrm rot="-3026566">
            <a:off x="235681" y="1533304"/>
            <a:ext cx="3728345" cy="2367499"/>
          </a:xfrm>
          <a:custGeom>
            <a:avLst/>
            <a:gdLst/>
            <a:ahLst/>
            <a:cxnLst/>
            <a:rect l="l" t="t" r="r" b="b"/>
            <a:pathLst>
              <a:path w="3728345" h="2367499">
                <a:moveTo>
                  <a:pt x="0" y="0"/>
                </a:moveTo>
                <a:lnTo>
                  <a:pt x="3728345" y="0"/>
                </a:lnTo>
                <a:lnTo>
                  <a:pt x="3728345" y="2367499"/>
                </a:lnTo>
                <a:lnTo>
                  <a:pt x="0" y="2367499"/>
                </a:lnTo>
                <a:lnTo>
                  <a:pt x="0" y="0"/>
                </a:lnTo>
                <a:close/>
              </a:path>
            </a:pathLst>
          </a:custGeom>
          <a:blipFill>
            <a:blip r:embed="rId7">
              <a:extLst>
                <a:ext uri="{96DAC541-7B7A-43D3-8B79-37D633B846F1}">
                  <asvg:svgBlip xmlns:asvg="http://schemas.microsoft.com/office/drawing/2016/SVG/main" r:embed="rId8"/>
                </a:ext>
              </a:extLst>
            </a:blip>
            <a:stretch>
              <a:fillRect/>
            </a:stretch>
          </a:blipFill>
        </p:spPr>
        <p:txBody>
          <a:bodyPr/>
          <a:lstStyle/>
          <a:p>
            <a:endParaRPr lang="en-GB"/>
          </a:p>
        </p:txBody>
      </p:sp>
      <p:sp>
        <p:nvSpPr>
          <p:cNvPr id="6" name="TextBox 6"/>
          <p:cNvSpPr txBox="1"/>
          <p:nvPr/>
        </p:nvSpPr>
        <p:spPr>
          <a:xfrm>
            <a:off x="2382982" y="3091133"/>
            <a:ext cx="13268472" cy="3155351"/>
          </a:xfrm>
          <a:prstGeom prst="rect">
            <a:avLst/>
          </a:prstGeom>
        </p:spPr>
        <p:txBody>
          <a:bodyPr wrap="square" lIns="0" tIns="0" rIns="0" bIns="0" rtlCol="0" anchor="t">
            <a:spAutoFit/>
          </a:bodyPr>
          <a:lstStyle/>
          <a:p>
            <a:pPr algn="ctr">
              <a:lnSpc>
                <a:spcPts val="7872"/>
              </a:lnSpc>
            </a:pPr>
            <a:r>
              <a:rPr lang="en-US" sz="9600" dirty="0">
                <a:solidFill>
                  <a:srgbClr val="000000"/>
                </a:solidFill>
                <a:latin typeface="Gochi Hand"/>
              </a:rPr>
              <a:t>What are your concerns about your child being online? </a:t>
            </a:r>
          </a:p>
        </p:txBody>
      </p:sp>
      <p:sp>
        <p:nvSpPr>
          <p:cNvPr id="7" name="Freeform 7"/>
          <p:cNvSpPr/>
          <p:nvPr/>
        </p:nvSpPr>
        <p:spPr>
          <a:xfrm rot="7671314">
            <a:off x="13912223" y="6653363"/>
            <a:ext cx="3728345" cy="2367499"/>
          </a:xfrm>
          <a:custGeom>
            <a:avLst/>
            <a:gdLst/>
            <a:ahLst/>
            <a:cxnLst/>
            <a:rect l="l" t="t" r="r" b="b"/>
            <a:pathLst>
              <a:path w="3728345" h="2367499">
                <a:moveTo>
                  <a:pt x="0" y="0"/>
                </a:moveTo>
                <a:lnTo>
                  <a:pt x="3728345" y="0"/>
                </a:lnTo>
                <a:lnTo>
                  <a:pt x="3728345" y="2367499"/>
                </a:lnTo>
                <a:lnTo>
                  <a:pt x="0" y="2367499"/>
                </a:lnTo>
                <a:lnTo>
                  <a:pt x="0" y="0"/>
                </a:lnTo>
                <a:close/>
              </a:path>
            </a:pathLst>
          </a:custGeom>
          <a:blipFill>
            <a:blip r:embed="rId9">
              <a:extLst>
                <a:ext uri="{96DAC541-7B7A-43D3-8B79-37D633B846F1}">
                  <asvg:svgBlip xmlns:asvg="http://schemas.microsoft.com/office/drawing/2016/SVG/main" r:embed="rId10"/>
                </a:ext>
              </a:extLst>
            </a:blip>
            <a:stretch>
              <a:fillRect/>
            </a:stretch>
          </a:blipFill>
        </p:spPr>
        <p:txBody>
          <a:bodyPr/>
          <a:lstStyle/>
          <a:p>
            <a:endParaRPr lang="en-GB"/>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p:cNvPicPr>
            <a:picLocks noChangeAspect="1"/>
          </p:cNvPicPr>
          <p:nvPr/>
        </p:nvPicPr>
        <p:blipFill>
          <a:blip r:embed="rId2"/>
          <a:srcRect t="7825" b="7825"/>
          <a:stretch>
            <a:fillRect/>
          </a:stretch>
        </p:blipFill>
        <p:spPr>
          <a:xfrm>
            <a:off x="0" y="0"/>
            <a:ext cx="18288000" cy="10287000"/>
          </a:xfrm>
          <a:prstGeom prst="rect">
            <a:avLst/>
          </a:prstGeom>
        </p:spPr>
      </p:pic>
      <p:sp>
        <p:nvSpPr>
          <p:cNvPr id="3" name="Freeform 3"/>
          <p:cNvSpPr/>
          <p:nvPr/>
        </p:nvSpPr>
        <p:spPr>
          <a:xfrm>
            <a:off x="2509764" y="3122402"/>
            <a:ext cx="13268472" cy="5843493"/>
          </a:xfrm>
          <a:custGeom>
            <a:avLst/>
            <a:gdLst/>
            <a:ahLst/>
            <a:cxnLst/>
            <a:rect l="l" t="t" r="r" b="b"/>
            <a:pathLst>
              <a:path w="13268472" h="5843493">
                <a:moveTo>
                  <a:pt x="0" y="0"/>
                </a:moveTo>
                <a:lnTo>
                  <a:pt x="13268473" y="0"/>
                </a:lnTo>
                <a:lnTo>
                  <a:pt x="13268473" y="5843492"/>
                </a:lnTo>
                <a:lnTo>
                  <a:pt x="0" y="5843492"/>
                </a:lnTo>
                <a:lnTo>
                  <a:pt x="0" y="0"/>
                </a:lnTo>
                <a:close/>
              </a:path>
            </a:pathLst>
          </a:custGeom>
          <a:blipFill>
            <a:blip r:embed="rId3"/>
            <a:stretch>
              <a:fillRect l="-16157" t="-92539"/>
            </a:stretch>
          </a:blipFill>
        </p:spPr>
        <p:txBody>
          <a:bodyPr/>
          <a:lstStyle/>
          <a:p>
            <a:endParaRPr lang="en-GB" dirty="0"/>
          </a:p>
        </p:txBody>
      </p:sp>
      <p:sp>
        <p:nvSpPr>
          <p:cNvPr id="4" name="Freeform 4"/>
          <p:cNvSpPr/>
          <p:nvPr/>
        </p:nvSpPr>
        <p:spPr>
          <a:xfrm rot="721296">
            <a:off x="6325472" y="5529041"/>
            <a:ext cx="5637056" cy="1434887"/>
          </a:xfrm>
          <a:custGeom>
            <a:avLst/>
            <a:gdLst/>
            <a:ahLst/>
            <a:cxnLst/>
            <a:rect l="l" t="t" r="r" b="b"/>
            <a:pathLst>
              <a:path w="5637056" h="1434887">
                <a:moveTo>
                  <a:pt x="0" y="0"/>
                </a:moveTo>
                <a:lnTo>
                  <a:pt x="5637056" y="0"/>
                </a:lnTo>
                <a:lnTo>
                  <a:pt x="5637056" y="1434887"/>
                </a:lnTo>
                <a:lnTo>
                  <a:pt x="0" y="1434887"/>
                </a:lnTo>
                <a:lnTo>
                  <a:pt x="0" y="0"/>
                </a:lnTo>
                <a:close/>
              </a:path>
            </a:pathLst>
          </a:custGeom>
          <a:blipFill>
            <a:blip r:embed="rId4">
              <a:extLst>
                <a:ext uri="{96DAC541-7B7A-43D3-8B79-37D633B846F1}">
                  <asvg:svgBlip xmlns:asvg="http://schemas.microsoft.com/office/drawing/2016/SVG/main" r:embed="rId5"/>
                </a:ext>
              </a:extLst>
            </a:blip>
            <a:stretch>
              <a:fillRect/>
            </a:stretch>
          </a:blipFill>
        </p:spPr>
        <p:txBody>
          <a:bodyPr/>
          <a:lstStyle/>
          <a:p>
            <a:endParaRPr lang="en-GB"/>
          </a:p>
        </p:txBody>
      </p:sp>
      <p:sp>
        <p:nvSpPr>
          <p:cNvPr id="5" name="Freeform 5"/>
          <p:cNvSpPr/>
          <p:nvPr/>
        </p:nvSpPr>
        <p:spPr>
          <a:xfrm rot="-3026566">
            <a:off x="235681" y="1533304"/>
            <a:ext cx="3728345" cy="2367499"/>
          </a:xfrm>
          <a:custGeom>
            <a:avLst/>
            <a:gdLst/>
            <a:ahLst/>
            <a:cxnLst/>
            <a:rect l="l" t="t" r="r" b="b"/>
            <a:pathLst>
              <a:path w="3728345" h="2367499">
                <a:moveTo>
                  <a:pt x="0" y="0"/>
                </a:moveTo>
                <a:lnTo>
                  <a:pt x="3728345" y="0"/>
                </a:lnTo>
                <a:lnTo>
                  <a:pt x="3728345" y="2367499"/>
                </a:lnTo>
                <a:lnTo>
                  <a:pt x="0" y="2367499"/>
                </a:lnTo>
                <a:lnTo>
                  <a:pt x="0" y="0"/>
                </a:lnTo>
                <a:close/>
              </a:path>
            </a:pathLst>
          </a:custGeom>
          <a:blipFill>
            <a:blip r:embed="rId6">
              <a:extLst>
                <a:ext uri="{96DAC541-7B7A-43D3-8B79-37D633B846F1}">
                  <asvg:svgBlip xmlns:asvg="http://schemas.microsoft.com/office/drawing/2016/SVG/main" r:embed="rId7"/>
                </a:ext>
              </a:extLst>
            </a:blip>
            <a:stretch>
              <a:fillRect/>
            </a:stretch>
          </a:blipFill>
        </p:spPr>
        <p:txBody>
          <a:bodyPr/>
          <a:lstStyle/>
          <a:p>
            <a:endParaRPr lang="en-GB"/>
          </a:p>
        </p:txBody>
      </p:sp>
      <p:sp>
        <p:nvSpPr>
          <p:cNvPr id="6" name="TextBox 6"/>
          <p:cNvSpPr txBox="1"/>
          <p:nvPr/>
        </p:nvSpPr>
        <p:spPr>
          <a:xfrm>
            <a:off x="2362200" y="3968283"/>
            <a:ext cx="13268472" cy="2142253"/>
          </a:xfrm>
          <a:prstGeom prst="rect">
            <a:avLst/>
          </a:prstGeom>
        </p:spPr>
        <p:txBody>
          <a:bodyPr wrap="square" lIns="0" tIns="0" rIns="0" bIns="0" rtlCol="0" anchor="t">
            <a:spAutoFit/>
          </a:bodyPr>
          <a:lstStyle/>
          <a:p>
            <a:pPr algn="ctr">
              <a:lnSpc>
                <a:spcPts val="7872"/>
              </a:lnSpc>
            </a:pPr>
            <a:r>
              <a:rPr lang="en-US" sz="9600" dirty="0">
                <a:solidFill>
                  <a:srgbClr val="000000"/>
                </a:solidFill>
                <a:latin typeface="Gochi Hand"/>
              </a:rPr>
              <a:t>Benefits of children using technology</a:t>
            </a:r>
          </a:p>
        </p:txBody>
      </p:sp>
      <p:sp>
        <p:nvSpPr>
          <p:cNvPr id="7" name="Freeform 7"/>
          <p:cNvSpPr/>
          <p:nvPr/>
        </p:nvSpPr>
        <p:spPr>
          <a:xfrm rot="7671314">
            <a:off x="13912223" y="6653363"/>
            <a:ext cx="3728345" cy="2367499"/>
          </a:xfrm>
          <a:custGeom>
            <a:avLst/>
            <a:gdLst/>
            <a:ahLst/>
            <a:cxnLst/>
            <a:rect l="l" t="t" r="r" b="b"/>
            <a:pathLst>
              <a:path w="3728345" h="2367499">
                <a:moveTo>
                  <a:pt x="0" y="0"/>
                </a:moveTo>
                <a:lnTo>
                  <a:pt x="3728345" y="0"/>
                </a:lnTo>
                <a:lnTo>
                  <a:pt x="3728345" y="2367499"/>
                </a:lnTo>
                <a:lnTo>
                  <a:pt x="0" y="2367499"/>
                </a:lnTo>
                <a:lnTo>
                  <a:pt x="0" y="0"/>
                </a:lnTo>
                <a:close/>
              </a:path>
            </a:pathLst>
          </a:custGeom>
          <a:blipFill>
            <a:blip r:embed="rId8">
              <a:extLst>
                <a:ext uri="{96DAC541-7B7A-43D3-8B79-37D633B846F1}">
                  <asvg:svgBlip xmlns:asvg="http://schemas.microsoft.com/office/drawing/2016/SVG/main" r:embed="rId9"/>
                </a:ext>
              </a:extLst>
            </a:blip>
            <a:stretch>
              <a:fillRect/>
            </a:stretch>
          </a:blipFill>
        </p:spPr>
        <p:txBody>
          <a:bodyPr/>
          <a:lstStyle/>
          <a:p>
            <a:endParaRPr lang="en-GB"/>
          </a:p>
        </p:txBody>
      </p:sp>
    </p:spTree>
    <p:extLst>
      <p:ext uri="{BB962C8B-B14F-4D97-AF65-F5344CB8AC3E}">
        <p14:creationId xmlns:p14="http://schemas.microsoft.com/office/powerpoint/2010/main" val="124573170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p:cNvPicPr>
            <a:picLocks noChangeAspect="1"/>
          </p:cNvPicPr>
          <p:nvPr/>
        </p:nvPicPr>
        <p:blipFill>
          <a:blip r:embed="rId3"/>
          <a:srcRect t="7825" b="7825"/>
          <a:stretch>
            <a:fillRect/>
          </a:stretch>
        </p:blipFill>
        <p:spPr>
          <a:xfrm>
            <a:off x="0" y="0"/>
            <a:ext cx="18288000" cy="10287000"/>
          </a:xfrm>
          <a:prstGeom prst="rect">
            <a:avLst/>
          </a:prstGeom>
        </p:spPr>
      </p:pic>
      <p:sp>
        <p:nvSpPr>
          <p:cNvPr id="3" name="Freeform 3"/>
          <p:cNvSpPr/>
          <p:nvPr/>
        </p:nvSpPr>
        <p:spPr>
          <a:xfrm>
            <a:off x="338297" y="2982735"/>
            <a:ext cx="8609895" cy="1623680"/>
          </a:xfrm>
          <a:custGeom>
            <a:avLst/>
            <a:gdLst/>
            <a:ahLst/>
            <a:cxnLst/>
            <a:rect l="l" t="t" r="r" b="b"/>
            <a:pathLst>
              <a:path w="8609895" h="3791835">
                <a:moveTo>
                  <a:pt x="0" y="0"/>
                </a:moveTo>
                <a:lnTo>
                  <a:pt x="8609895" y="0"/>
                </a:lnTo>
                <a:lnTo>
                  <a:pt x="8609895" y="3791835"/>
                </a:lnTo>
                <a:lnTo>
                  <a:pt x="0" y="3791835"/>
                </a:lnTo>
                <a:lnTo>
                  <a:pt x="0" y="0"/>
                </a:lnTo>
                <a:close/>
              </a:path>
            </a:pathLst>
          </a:custGeom>
          <a:blipFill>
            <a:blip r:embed="rId4"/>
            <a:stretch>
              <a:fillRect l="-16157" t="-92539"/>
            </a:stretch>
          </a:blipFill>
        </p:spPr>
        <p:txBody>
          <a:bodyPr/>
          <a:lstStyle/>
          <a:p>
            <a:endParaRPr lang="en-GB"/>
          </a:p>
        </p:txBody>
      </p:sp>
      <p:sp>
        <p:nvSpPr>
          <p:cNvPr id="4" name="Freeform 4"/>
          <p:cNvSpPr/>
          <p:nvPr/>
        </p:nvSpPr>
        <p:spPr>
          <a:xfrm rot="-3026566">
            <a:off x="131467" y="1185895"/>
            <a:ext cx="2079736" cy="1320632"/>
          </a:xfrm>
          <a:custGeom>
            <a:avLst/>
            <a:gdLst/>
            <a:ahLst/>
            <a:cxnLst/>
            <a:rect l="l" t="t" r="r" b="b"/>
            <a:pathLst>
              <a:path w="2079736" h="1320632">
                <a:moveTo>
                  <a:pt x="0" y="0"/>
                </a:moveTo>
                <a:lnTo>
                  <a:pt x="2079736" y="0"/>
                </a:lnTo>
                <a:lnTo>
                  <a:pt x="2079736" y="1320632"/>
                </a:lnTo>
                <a:lnTo>
                  <a:pt x="0" y="1320632"/>
                </a:lnTo>
                <a:lnTo>
                  <a:pt x="0" y="0"/>
                </a:lnTo>
                <a:close/>
              </a:path>
            </a:pathLst>
          </a:custGeom>
          <a:blipFill>
            <a:blip r:embed="rId5">
              <a:extLst>
                <a:ext uri="{96DAC541-7B7A-43D3-8B79-37D633B846F1}">
                  <asvg:svgBlip xmlns:asvg="http://schemas.microsoft.com/office/drawing/2016/SVG/main" r:embed="rId6"/>
                </a:ext>
              </a:extLst>
            </a:blip>
            <a:stretch>
              <a:fillRect/>
            </a:stretch>
          </a:blipFill>
        </p:spPr>
        <p:txBody>
          <a:bodyPr/>
          <a:lstStyle/>
          <a:p>
            <a:endParaRPr lang="en-GB"/>
          </a:p>
        </p:txBody>
      </p:sp>
      <p:sp>
        <p:nvSpPr>
          <p:cNvPr id="5" name="TextBox 5"/>
          <p:cNvSpPr txBox="1"/>
          <p:nvPr/>
        </p:nvSpPr>
        <p:spPr>
          <a:xfrm>
            <a:off x="3687259" y="608528"/>
            <a:ext cx="10913483" cy="2142253"/>
          </a:xfrm>
          <a:prstGeom prst="rect">
            <a:avLst/>
          </a:prstGeom>
        </p:spPr>
        <p:txBody>
          <a:bodyPr lIns="0" tIns="0" rIns="0" bIns="0" rtlCol="0" anchor="t">
            <a:spAutoFit/>
          </a:bodyPr>
          <a:lstStyle/>
          <a:p>
            <a:pPr algn="ctr">
              <a:lnSpc>
                <a:spcPts val="7872"/>
              </a:lnSpc>
            </a:pPr>
            <a:r>
              <a:rPr lang="en-US" sz="9600" dirty="0">
                <a:solidFill>
                  <a:srgbClr val="FFFFFF"/>
                </a:solidFill>
                <a:latin typeface="Gochi Hand"/>
              </a:rPr>
              <a:t>How can technology benefit children? </a:t>
            </a:r>
          </a:p>
        </p:txBody>
      </p:sp>
      <p:sp>
        <p:nvSpPr>
          <p:cNvPr id="6" name="Freeform 6"/>
          <p:cNvSpPr/>
          <p:nvPr/>
        </p:nvSpPr>
        <p:spPr>
          <a:xfrm rot="7671314">
            <a:off x="14345198" y="7341378"/>
            <a:ext cx="3728345" cy="2367499"/>
          </a:xfrm>
          <a:custGeom>
            <a:avLst/>
            <a:gdLst/>
            <a:ahLst/>
            <a:cxnLst/>
            <a:rect l="l" t="t" r="r" b="b"/>
            <a:pathLst>
              <a:path w="3728345" h="2367499">
                <a:moveTo>
                  <a:pt x="0" y="0"/>
                </a:moveTo>
                <a:lnTo>
                  <a:pt x="3728345" y="0"/>
                </a:lnTo>
                <a:lnTo>
                  <a:pt x="3728345" y="2367499"/>
                </a:lnTo>
                <a:lnTo>
                  <a:pt x="0" y="2367499"/>
                </a:lnTo>
                <a:lnTo>
                  <a:pt x="0" y="0"/>
                </a:lnTo>
                <a:close/>
              </a:path>
            </a:pathLst>
          </a:custGeom>
          <a:blipFill>
            <a:blip r:embed="rId7">
              <a:extLst>
                <a:ext uri="{96DAC541-7B7A-43D3-8B79-37D633B846F1}">
                  <asvg:svgBlip xmlns:asvg="http://schemas.microsoft.com/office/drawing/2016/SVG/main" r:embed="rId8"/>
                </a:ext>
              </a:extLst>
            </a:blip>
            <a:stretch>
              <a:fillRect/>
            </a:stretch>
          </a:blipFill>
        </p:spPr>
        <p:txBody>
          <a:bodyPr/>
          <a:lstStyle/>
          <a:p>
            <a:endParaRPr lang="en-GB"/>
          </a:p>
        </p:txBody>
      </p:sp>
      <p:sp>
        <p:nvSpPr>
          <p:cNvPr id="7" name="TextBox 7"/>
          <p:cNvSpPr txBox="1"/>
          <p:nvPr/>
        </p:nvSpPr>
        <p:spPr>
          <a:xfrm>
            <a:off x="498903" y="2982734"/>
            <a:ext cx="7509049" cy="846386"/>
          </a:xfrm>
          <a:prstGeom prst="rect">
            <a:avLst/>
          </a:prstGeom>
        </p:spPr>
        <p:txBody>
          <a:bodyPr lIns="0" tIns="0" rIns="0" bIns="0" rtlCol="0" anchor="t">
            <a:spAutoFit/>
          </a:bodyPr>
          <a:lstStyle/>
          <a:p>
            <a:pPr algn="ctr">
              <a:lnSpc>
                <a:spcPts val="6580"/>
              </a:lnSpc>
              <a:spcBef>
                <a:spcPct val="0"/>
              </a:spcBef>
            </a:pPr>
            <a:r>
              <a:rPr lang="en-US" sz="4700" dirty="0">
                <a:solidFill>
                  <a:srgbClr val="000000"/>
                </a:solidFill>
                <a:latin typeface="Gochi Hand"/>
              </a:rPr>
              <a:t>Hand eye coordination</a:t>
            </a:r>
          </a:p>
        </p:txBody>
      </p:sp>
      <p:sp>
        <p:nvSpPr>
          <p:cNvPr id="8" name="Freeform 8"/>
          <p:cNvSpPr/>
          <p:nvPr/>
        </p:nvSpPr>
        <p:spPr>
          <a:xfrm>
            <a:off x="9392819" y="3473197"/>
            <a:ext cx="8609895" cy="1746504"/>
          </a:xfrm>
          <a:custGeom>
            <a:avLst/>
            <a:gdLst/>
            <a:ahLst/>
            <a:cxnLst/>
            <a:rect l="l" t="t" r="r" b="b"/>
            <a:pathLst>
              <a:path w="8609895" h="5557853">
                <a:moveTo>
                  <a:pt x="0" y="0"/>
                </a:moveTo>
                <a:lnTo>
                  <a:pt x="8609894" y="0"/>
                </a:lnTo>
                <a:lnTo>
                  <a:pt x="8609894" y="5557853"/>
                </a:lnTo>
                <a:lnTo>
                  <a:pt x="0" y="5557853"/>
                </a:lnTo>
                <a:lnTo>
                  <a:pt x="0" y="0"/>
                </a:lnTo>
                <a:close/>
              </a:path>
            </a:pathLst>
          </a:custGeom>
          <a:blipFill>
            <a:blip r:embed="rId4"/>
            <a:stretch>
              <a:fillRect l="-46970" t="-92539" r="-23287"/>
            </a:stretch>
          </a:blipFill>
        </p:spPr>
        <p:txBody>
          <a:bodyPr/>
          <a:lstStyle/>
          <a:p>
            <a:endParaRPr lang="en-GB"/>
          </a:p>
        </p:txBody>
      </p:sp>
      <p:sp>
        <p:nvSpPr>
          <p:cNvPr id="9" name="TextBox 9"/>
          <p:cNvSpPr txBox="1"/>
          <p:nvPr/>
        </p:nvSpPr>
        <p:spPr>
          <a:xfrm>
            <a:off x="9750251" y="3874460"/>
            <a:ext cx="7509049" cy="846386"/>
          </a:xfrm>
          <a:prstGeom prst="rect">
            <a:avLst/>
          </a:prstGeom>
        </p:spPr>
        <p:txBody>
          <a:bodyPr lIns="0" tIns="0" rIns="0" bIns="0" rtlCol="0" anchor="t">
            <a:spAutoFit/>
          </a:bodyPr>
          <a:lstStyle/>
          <a:p>
            <a:pPr algn="ctr">
              <a:lnSpc>
                <a:spcPts val="6580"/>
              </a:lnSpc>
              <a:spcBef>
                <a:spcPct val="0"/>
              </a:spcBef>
            </a:pPr>
            <a:r>
              <a:rPr lang="en-US" sz="4700" dirty="0">
                <a:solidFill>
                  <a:srgbClr val="000000"/>
                </a:solidFill>
                <a:latin typeface="Gochi Hand"/>
              </a:rPr>
              <a:t>Wealth of information</a:t>
            </a:r>
          </a:p>
        </p:txBody>
      </p:sp>
      <p:sp>
        <p:nvSpPr>
          <p:cNvPr id="10" name="Freeform 10"/>
          <p:cNvSpPr/>
          <p:nvPr/>
        </p:nvSpPr>
        <p:spPr>
          <a:xfrm>
            <a:off x="558254" y="5397854"/>
            <a:ext cx="7390346" cy="1937191"/>
          </a:xfrm>
          <a:custGeom>
            <a:avLst/>
            <a:gdLst/>
            <a:ahLst/>
            <a:cxnLst/>
            <a:rect l="l" t="t" r="r" b="b"/>
            <a:pathLst>
              <a:path w="7390346" h="3254741">
                <a:moveTo>
                  <a:pt x="0" y="0"/>
                </a:moveTo>
                <a:lnTo>
                  <a:pt x="7390346" y="0"/>
                </a:lnTo>
                <a:lnTo>
                  <a:pt x="7390346" y="3254741"/>
                </a:lnTo>
                <a:lnTo>
                  <a:pt x="0" y="3254741"/>
                </a:lnTo>
                <a:lnTo>
                  <a:pt x="0" y="0"/>
                </a:lnTo>
                <a:close/>
              </a:path>
            </a:pathLst>
          </a:custGeom>
          <a:blipFill>
            <a:blip r:embed="rId4"/>
            <a:stretch>
              <a:fillRect l="-16157" t="-92539"/>
            </a:stretch>
          </a:blipFill>
        </p:spPr>
        <p:txBody>
          <a:bodyPr/>
          <a:lstStyle/>
          <a:p>
            <a:endParaRPr lang="en-GB"/>
          </a:p>
        </p:txBody>
      </p:sp>
      <p:sp>
        <p:nvSpPr>
          <p:cNvPr id="11" name="TextBox 11"/>
          <p:cNvSpPr txBox="1"/>
          <p:nvPr/>
        </p:nvSpPr>
        <p:spPr>
          <a:xfrm>
            <a:off x="439551" y="5680586"/>
            <a:ext cx="7509049" cy="846386"/>
          </a:xfrm>
          <a:prstGeom prst="rect">
            <a:avLst/>
          </a:prstGeom>
        </p:spPr>
        <p:txBody>
          <a:bodyPr lIns="0" tIns="0" rIns="0" bIns="0" rtlCol="0" anchor="t">
            <a:spAutoFit/>
          </a:bodyPr>
          <a:lstStyle/>
          <a:p>
            <a:pPr algn="ctr">
              <a:lnSpc>
                <a:spcPts val="6580"/>
              </a:lnSpc>
              <a:spcBef>
                <a:spcPct val="0"/>
              </a:spcBef>
            </a:pPr>
            <a:r>
              <a:rPr lang="en-US" sz="4700" dirty="0">
                <a:solidFill>
                  <a:srgbClr val="000000"/>
                </a:solidFill>
                <a:latin typeface="Gochi Hand"/>
              </a:rPr>
              <a:t>Language skills</a:t>
            </a:r>
          </a:p>
        </p:txBody>
      </p:sp>
      <p:sp>
        <p:nvSpPr>
          <p:cNvPr id="12" name="Freeform 8">
            <a:extLst>
              <a:ext uri="{FF2B5EF4-FFF2-40B4-BE49-F238E27FC236}">
                <a16:creationId xmlns:a16="http://schemas.microsoft.com/office/drawing/2014/main" id="{8489A2F3-688E-55DC-224E-EAAF894862D8}"/>
              </a:ext>
            </a:extLst>
          </p:cNvPr>
          <p:cNvSpPr/>
          <p:nvPr/>
        </p:nvSpPr>
        <p:spPr>
          <a:xfrm>
            <a:off x="9426074" y="6086000"/>
            <a:ext cx="8609895" cy="1746504"/>
          </a:xfrm>
          <a:custGeom>
            <a:avLst/>
            <a:gdLst/>
            <a:ahLst/>
            <a:cxnLst/>
            <a:rect l="l" t="t" r="r" b="b"/>
            <a:pathLst>
              <a:path w="8609895" h="5557853">
                <a:moveTo>
                  <a:pt x="0" y="0"/>
                </a:moveTo>
                <a:lnTo>
                  <a:pt x="8609894" y="0"/>
                </a:lnTo>
                <a:lnTo>
                  <a:pt x="8609894" y="5557853"/>
                </a:lnTo>
                <a:lnTo>
                  <a:pt x="0" y="5557853"/>
                </a:lnTo>
                <a:lnTo>
                  <a:pt x="0" y="0"/>
                </a:lnTo>
                <a:close/>
              </a:path>
            </a:pathLst>
          </a:custGeom>
          <a:blipFill>
            <a:blip r:embed="rId4"/>
            <a:stretch>
              <a:fillRect l="-46970" t="-92539" r="-23287"/>
            </a:stretch>
          </a:blipFill>
        </p:spPr>
        <p:txBody>
          <a:bodyPr/>
          <a:lstStyle/>
          <a:p>
            <a:endParaRPr lang="en-GB"/>
          </a:p>
        </p:txBody>
      </p:sp>
      <p:sp>
        <p:nvSpPr>
          <p:cNvPr id="13" name="TextBox 9">
            <a:extLst>
              <a:ext uri="{FF2B5EF4-FFF2-40B4-BE49-F238E27FC236}">
                <a16:creationId xmlns:a16="http://schemas.microsoft.com/office/drawing/2014/main" id="{47CE02AE-539C-6816-8118-ACD07A4938ED}"/>
              </a:ext>
            </a:extLst>
          </p:cNvPr>
          <p:cNvSpPr txBox="1"/>
          <p:nvPr/>
        </p:nvSpPr>
        <p:spPr>
          <a:xfrm>
            <a:off x="9626176" y="6354794"/>
            <a:ext cx="7509049" cy="846386"/>
          </a:xfrm>
          <a:prstGeom prst="rect">
            <a:avLst/>
          </a:prstGeom>
        </p:spPr>
        <p:txBody>
          <a:bodyPr lIns="0" tIns="0" rIns="0" bIns="0" rtlCol="0" anchor="t">
            <a:spAutoFit/>
          </a:bodyPr>
          <a:lstStyle/>
          <a:p>
            <a:pPr algn="ctr">
              <a:lnSpc>
                <a:spcPts val="6580"/>
              </a:lnSpc>
              <a:spcBef>
                <a:spcPct val="0"/>
              </a:spcBef>
            </a:pPr>
            <a:r>
              <a:rPr lang="en-US" sz="4700" dirty="0">
                <a:solidFill>
                  <a:srgbClr val="000000"/>
                </a:solidFill>
                <a:latin typeface="Gochi Hand"/>
              </a:rPr>
              <a:t>Problem solving skills</a:t>
            </a: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p:cNvPicPr>
            <a:picLocks noChangeAspect="1"/>
          </p:cNvPicPr>
          <p:nvPr/>
        </p:nvPicPr>
        <p:blipFill>
          <a:blip r:embed="rId3"/>
          <a:srcRect t="7825" b="7825"/>
          <a:stretch>
            <a:fillRect/>
          </a:stretch>
        </p:blipFill>
        <p:spPr>
          <a:xfrm>
            <a:off x="0" y="0"/>
            <a:ext cx="18288000" cy="10287000"/>
          </a:xfrm>
          <a:prstGeom prst="rect">
            <a:avLst/>
          </a:prstGeom>
        </p:spPr>
      </p:pic>
      <p:sp>
        <p:nvSpPr>
          <p:cNvPr id="3" name="Freeform 3"/>
          <p:cNvSpPr/>
          <p:nvPr/>
        </p:nvSpPr>
        <p:spPr>
          <a:xfrm>
            <a:off x="2509764" y="3122402"/>
            <a:ext cx="13268472" cy="5843493"/>
          </a:xfrm>
          <a:custGeom>
            <a:avLst/>
            <a:gdLst/>
            <a:ahLst/>
            <a:cxnLst/>
            <a:rect l="l" t="t" r="r" b="b"/>
            <a:pathLst>
              <a:path w="13268472" h="5843493">
                <a:moveTo>
                  <a:pt x="0" y="0"/>
                </a:moveTo>
                <a:lnTo>
                  <a:pt x="13268473" y="0"/>
                </a:lnTo>
                <a:lnTo>
                  <a:pt x="13268473" y="5843492"/>
                </a:lnTo>
                <a:lnTo>
                  <a:pt x="0" y="5843492"/>
                </a:lnTo>
                <a:lnTo>
                  <a:pt x="0" y="0"/>
                </a:lnTo>
                <a:close/>
              </a:path>
            </a:pathLst>
          </a:custGeom>
          <a:blipFill>
            <a:blip r:embed="rId4"/>
            <a:stretch>
              <a:fillRect l="-16157" t="-92539"/>
            </a:stretch>
          </a:blipFill>
        </p:spPr>
        <p:txBody>
          <a:bodyPr/>
          <a:lstStyle/>
          <a:p>
            <a:endParaRPr lang="en-GB" dirty="0"/>
          </a:p>
        </p:txBody>
      </p:sp>
      <p:sp>
        <p:nvSpPr>
          <p:cNvPr id="4" name="Freeform 4"/>
          <p:cNvSpPr/>
          <p:nvPr/>
        </p:nvSpPr>
        <p:spPr>
          <a:xfrm rot="721296">
            <a:off x="6325472" y="5529041"/>
            <a:ext cx="5637056" cy="1434887"/>
          </a:xfrm>
          <a:custGeom>
            <a:avLst/>
            <a:gdLst/>
            <a:ahLst/>
            <a:cxnLst/>
            <a:rect l="l" t="t" r="r" b="b"/>
            <a:pathLst>
              <a:path w="5637056" h="1434887">
                <a:moveTo>
                  <a:pt x="0" y="0"/>
                </a:moveTo>
                <a:lnTo>
                  <a:pt x="5637056" y="0"/>
                </a:lnTo>
                <a:lnTo>
                  <a:pt x="5637056" y="1434887"/>
                </a:lnTo>
                <a:lnTo>
                  <a:pt x="0" y="1434887"/>
                </a:lnTo>
                <a:lnTo>
                  <a:pt x="0" y="0"/>
                </a:lnTo>
                <a:close/>
              </a:path>
            </a:pathLst>
          </a:custGeom>
          <a:blipFill>
            <a:blip r:embed="rId5">
              <a:extLst>
                <a:ext uri="{96DAC541-7B7A-43D3-8B79-37D633B846F1}">
                  <asvg:svgBlip xmlns:asvg="http://schemas.microsoft.com/office/drawing/2016/SVG/main" r:embed="rId6"/>
                </a:ext>
              </a:extLst>
            </a:blip>
            <a:stretch>
              <a:fillRect/>
            </a:stretch>
          </a:blipFill>
        </p:spPr>
        <p:txBody>
          <a:bodyPr/>
          <a:lstStyle/>
          <a:p>
            <a:endParaRPr lang="en-GB"/>
          </a:p>
        </p:txBody>
      </p:sp>
      <p:sp>
        <p:nvSpPr>
          <p:cNvPr id="5" name="Freeform 5"/>
          <p:cNvSpPr/>
          <p:nvPr/>
        </p:nvSpPr>
        <p:spPr>
          <a:xfrm rot="-3026566">
            <a:off x="235681" y="1533304"/>
            <a:ext cx="3728345" cy="2367499"/>
          </a:xfrm>
          <a:custGeom>
            <a:avLst/>
            <a:gdLst/>
            <a:ahLst/>
            <a:cxnLst/>
            <a:rect l="l" t="t" r="r" b="b"/>
            <a:pathLst>
              <a:path w="3728345" h="2367499">
                <a:moveTo>
                  <a:pt x="0" y="0"/>
                </a:moveTo>
                <a:lnTo>
                  <a:pt x="3728345" y="0"/>
                </a:lnTo>
                <a:lnTo>
                  <a:pt x="3728345" y="2367499"/>
                </a:lnTo>
                <a:lnTo>
                  <a:pt x="0" y="2367499"/>
                </a:lnTo>
                <a:lnTo>
                  <a:pt x="0" y="0"/>
                </a:lnTo>
                <a:close/>
              </a:path>
            </a:pathLst>
          </a:custGeom>
          <a:blipFill>
            <a:blip r:embed="rId7">
              <a:extLst>
                <a:ext uri="{96DAC541-7B7A-43D3-8B79-37D633B846F1}">
                  <asvg:svgBlip xmlns:asvg="http://schemas.microsoft.com/office/drawing/2016/SVG/main" r:embed="rId8"/>
                </a:ext>
              </a:extLst>
            </a:blip>
            <a:stretch>
              <a:fillRect/>
            </a:stretch>
          </a:blipFill>
        </p:spPr>
        <p:txBody>
          <a:bodyPr/>
          <a:lstStyle/>
          <a:p>
            <a:endParaRPr lang="en-GB"/>
          </a:p>
        </p:txBody>
      </p:sp>
      <p:sp>
        <p:nvSpPr>
          <p:cNvPr id="6" name="TextBox 6"/>
          <p:cNvSpPr txBox="1"/>
          <p:nvPr/>
        </p:nvSpPr>
        <p:spPr>
          <a:xfrm>
            <a:off x="2362200" y="3968283"/>
            <a:ext cx="13268472" cy="2142253"/>
          </a:xfrm>
          <a:prstGeom prst="rect">
            <a:avLst/>
          </a:prstGeom>
        </p:spPr>
        <p:txBody>
          <a:bodyPr wrap="square" lIns="0" tIns="0" rIns="0" bIns="0" rtlCol="0" anchor="t">
            <a:spAutoFit/>
          </a:bodyPr>
          <a:lstStyle/>
          <a:p>
            <a:pPr algn="ctr">
              <a:lnSpc>
                <a:spcPts val="7872"/>
              </a:lnSpc>
            </a:pPr>
            <a:r>
              <a:rPr lang="en-US" sz="9600" dirty="0">
                <a:solidFill>
                  <a:srgbClr val="000000"/>
                </a:solidFill>
                <a:latin typeface="Gochi Hand"/>
              </a:rPr>
              <a:t>What are children aged 8-11 years doing online?</a:t>
            </a:r>
          </a:p>
        </p:txBody>
      </p:sp>
      <p:sp>
        <p:nvSpPr>
          <p:cNvPr id="7" name="Freeform 7"/>
          <p:cNvSpPr/>
          <p:nvPr/>
        </p:nvSpPr>
        <p:spPr>
          <a:xfrm rot="7671314">
            <a:off x="13912223" y="6653363"/>
            <a:ext cx="3728345" cy="2367499"/>
          </a:xfrm>
          <a:custGeom>
            <a:avLst/>
            <a:gdLst/>
            <a:ahLst/>
            <a:cxnLst/>
            <a:rect l="l" t="t" r="r" b="b"/>
            <a:pathLst>
              <a:path w="3728345" h="2367499">
                <a:moveTo>
                  <a:pt x="0" y="0"/>
                </a:moveTo>
                <a:lnTo>
                  <a:pt x="3728345" y="0"/>
                </a:lnTo>
                <a:lnTo>
                  <a:pt x="3728345" y="2367499"/>
                </a:lnTo>
                <a:lnTo>
                  <a:pt x="0" y="2367499"/>
                </a:lnTo>
                <a:lnTo>
                  <a:pt x="0" y="0"/>
                </a:lnTo>
                <a:close/>
              </a:path>
            </a:pathLst>
          </a:custGeom>
          <a:blipFill>
            <a:blip r:embed="rId9">
              <a:extLst>
                <a:ext uri="{96DAC541-7B7A-43D3-8B79-37D633B846F1}">
                  <asvg:svgBlip xmlns:asvg="http://schemas.microsoft.com/office/drawing/2016/SVG/main" r:embed="rId10"/>
                </a:ext>
              </a:extLst>
            </a:blip>
            <a:stretch>
              <a:fillRect/>
            </a:stretch>
          </a:blipFill>
        </p:spPr>
        <p:txBody>
          <a:bodyPr/>
          <a:lstStyle/>
          <a:p>
            <a:endParaRPr lang="en-GB"/>
          </a:p>
        </p:txBody>
      </p:sp>
      <p:sp>
        <p:nvSpPr>
          <p:cNvPr id="8" name="TextBox 7">
            <a:extLst>
              <a:ext uri="{FF2B5EF4-FFF2-40B4-BE49-F238E27FC236}">
                <a16:creationId xmlns:a16="http://schemas.microsoft.com/office/drawing/2014/main" id="{C2D03B7B-4B67-FDD8-E3FB-8949757AAEB2}"/>
              </a:ext>
            </a:extLst>
          </p:cNvPr>
          <p:cNvSpPr txBox="1"/>
          <p:nvPr/>
        </p:nvSpPr>
        <p:spPr>
          <a:xfrm>
            <a:off x="2127562" y="7504148"/>
            <a:ext cx="7509049" cy="846386"/>
          </a:xfrm>
          <a:prstGeom prst="rect">
            <a:avLst/>
          </a:prstGeom>
        </p:spPr>
        <p:txBody>
          <a:bodyPr lIns="0" tIns="0" rIns="0" bIns="0" rtlCol="0" anchor="t">
            <a:spAutoFit/>
          </a:bodyPr>
          <a:lstStyle/>
          <a:p>
            <a:pPr algn="ctr">
              <a:lnSpc>
                <a:spcPts val="6580"/>
              </a:lnSpc>
              <a:spcBef>
                <a:spcPct val="0"/>
              </a:spcBef>
            </a:pPr>
            <a:r>
              <a:rPr lang="en-US" sz="4000" i="1" dirty="0">
                <a:solidFill>
                  <a:srgbClr val="000000"/>
                </a:solidFill>
                <a:latin typeface="Gochi Hand"/>
              </a:rPr>
              <a:t>National Online Safety</a:t>
            </a:r>
          </a:p>
        </p:txBody>
      </p:sp>
    </p:spTree>
    <p:extLst>
      <p:ext uri="{BB962C8B-B14F-4D97-AF65-F5344CB8AC3E}">
        <p14:creationId xmlns:p14="http://schemas.microsoft.com/office/powerpoint/2010/main" val="74065415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p:cNvPicPr>
            <a:picLocks noChangeAspect="1"/>
          </p:cNvPicPr>
          <p:nvPr/>
        </p:nvPicPr>
        <p:blipFill>
          <a:blip r:embed="rId3"/>
          <a:srcRect t="7825" b="7825"/>
          <a:stretch>
            <a:fillRect/>
          </a:stretch>
        </p:blipFill>
        <p:spPr>
          <a:xfrm>
            <a:off x="16329" y="0"/>
            <a:ext cx="18288000" cy="10287000"/>
          </a:xfrm>
          <a:prstGeom prst="rect">
            <a:avLst/>
          </a:prstGeom>
        </p:spPr>
      </p:pic>
      <p:sp>
        <p:nvSpPr>
          <p:cNvPr id="3" name="Freeform 3"/>
          <p:cNvSpPr/>
          <p:nvPr/>
        </p:nvSpPr>
        <p:spPr>
          <a:xfrm>
            <a:off x="2694214" y="141482"/>
            <a:ext cx="13268472" cy="4382252"/>
          </a:xfrm>
          <a:custGeom>
            <a:avLst/>
            <a:gdLst/>
            <a:ahLst/>
            <a:cxnLst/>
            <a:rect l="l" t="t" r="r" b="b"/>
            <a:pathLst>
              <a:path w="13268472" h="5843493">
                <a:moveTo>
                  <a:pt x="0" y="0"/>
                </a:moveTo>
                <a:lnTo>
                  <a:pt x="13268473" y="0"/>
                </a:lnTo>
                <a:lnTo>
                  <a:pt x="13268473" y="5843492"/>
                </a:lnTo>
                <a:lnTo>
                  <a:pt x="0" y="5843492"/>
                </a:lnTo>
                <a:lnTo>
                  <a:pt x="0" y="0"/>
                </a:lnTo>
                <a:close/>
              </a:path>
            </a:pathLst>
          </a:custGeom>
          <a:blipFill>
            <a:blip r:embed="rId4"/>
            <a:stretch>
              <a:fillRect l="-16157" t="-92539"/>
            </a:stretch>
          </a:blipFill>
        </p:spPr>
        <p:txBody>
          <a:bodyPr/>
          <a:lstStyle/>
          <a:p>
            <a:endParaRPr lang="en-GB"/>
          </a:p>
        </p:txBody>
      </p:sp>
      <p:sp>
        <p:nvSpPr>
          <p:cNvPr id="4" name="Freeform 4"/>
          <p:cNvSpPr/>
          <p:nvPr/>
        </p:nvSpPr>
        <p:spPr>
          <a:xfrm rot="721296">
            <a:off x="6325472" y="5529041"/>
            <a:ext cx="5637056" cy="1434887"/>
          </a:xfrm>
          <a:custGeom>
            <a:avLst/>
            <a:gdLst/>
            <a:ahLst/>
            <a:cxnLst/>
            <a:rect l="l" t="t" r="r" b="b"/>
            <a:pathLst>
              <a:path w="5637056" h="1434887">
                <a:moveTo>
                  <a:pt x="0" y="0"/>
                </a:moveTo>
                <a:lnTo>
                  <a:pt x="5637056" y="0"/>
                </a:lnTo>
                <a:lnTo>
                  <a:pt x="5637056" y="1434887"/>
                </a:lnTo>
                <a:lnTo>
                  <a:pt x="0" y="1434887"/>
                </a:lnTo>
                <a:lnTo>
                  <a:pt x="0" y="0"/>
                </a:lnTo>
                <a:close/>
              </a:path>
            </a:pathLst>
          </a:custGeom>
          <a:blipFill>
            <a:blip r:embed="rId5">
              <a:extLst>
                <a:ext uri="{96DAC541-7B7A-43D3-8B79-37D633B846F1}">
                  <asvg:svgBlip xmlns:asvg="http://schemas.microsoft.com/office/drawing/2016/SVG/main" r:embed="rId6"/>
                </a:ext>
              </a:extLst>
            </a:blip>
            <a:stretch>
              <a:fillRect/>
            </a:stretch>
          </a:blipFill>
        </p:spPr>
        <p:txBody>
          <a:bodyPr/>
          <a:lstStyle/>
          <a:p>
            <a:endParaRPr lang="en-GB"/>
          </a:p>
        </p:txBody>
      </p:sp>
      <p:sp>
        <p:nvSpPr>
          <p:cNvPr id="5" name="Freeform 5"/>
          <p:cNvSpPr/>
          <p:nvPr/>
        </p:nvSpPr>
        <p:spPr>
          <a:xfrm rot="13790225">
            <a:off x="514080" y="2858305"/>
            <a:ext cx="3728345" cy="2367499"/>
          </a:xfrm>
          <a:custGeom>
            <a:avLst/>
            <a:gdLst/>
            <a:ahLst/>
            <a:cxnLst/>
            <a:rect l="l" t="t" r="r" b="b"/>
            <a:pathLst>
              <a:path w="3728345" h="2367499">
                <a:moveTo>
                  <a:pt x="0" y="0"/>
                </a:moveTo>
                <a:lnTo>
                  <a:pt x="3728345" y="0"/>
                </a:lnTo>
                <a:lnTo>
                  <a:pt x="3728345" y="2367499"/>
                </a:lnTo>
                <a:lnTo>
                  <a:pt x="0" y="2367499"/>
                </a:lnTo>
                <a:lnTo>
                  <a:pt x="0" y="0"/>
                </a:lnTo>
                <a:close/>
              </a:path>
            </a:pathLst>
          </a:custGeom>
          <a:blipFill>
            <a:blip r:embed="rId7">
              <a:extLst>
                <a:ext uri="{96DAC541-7B7A-43D3-8B79-37D633B846F1}">
                  <asvg:svgBlip xmlns:asvg="http://schemas.microsoft.com/office/drawing/2016/SVG/main" r:embed="rId8"/>
                </a:ext>
              </a:extLst>
            </a:blip>
            <a:stretch>
              <a:fillRect/>
            </a:stretch>
          </a:blipFill>
        </p:spPr>
        <p:txBody>
          <a:bodyPr/>
          <a:lstStyle/>
          <a:p>
            <a:endParaRPr lang="en-GB"/>
          </a:p>
        </p:txBody>
      </p:sp>
      <p:sp>
        <p:nvSpPr>
          <p:cNvPr id="6" name="TextBox 6"/>
          <p:cNvSpPr txBox="1"/>
          <p:nvPr/>
        </p:nvSpPr>
        <p:spPr>
          <a:xfrm>
            <a:off x="3687258" y="1553242"/>
            <a:ext cx="10913483" cy="2142253"/>
          </a:xfrm>
          <a:prstGeom prst="rect">
            <a:avLst/>
          </a:prstGeom>
        </p:spPr>
        <p:txBody>
          <a:bodyPr lIns="0" tIns="0" rIns="0" bIns="0" rtlCol="0" anchor="t">
            <a:spAutoFit/>
          </a:bodyPr>
          <a:lstStyle/>
          <a:p>
            <a:pPr algn="ctr">
              <a:lnSpc>
                <a:spcPts val="7872"/>
              </a:lnSpc>
            </a:pPr>
            <a:r>
              <a:rPr lang="en-US" sz="9600" dirty="0">
                <a:solidFill>
                  <a:srgbClr val="000000"/>
                </a:solidFill>
                <a:latin typeface="Gochi Hand"/>
              </a:rPr>
              <a:t>Creating a safe culture</a:t>
            </a:r>
          </a:p>
        </p:txBody>
      </p:sp>
      <p:sp>
        <p:nvSpPr>
          <p:cNvPr id="7" name="Freeform 7"/>
          <p:cNvSpPr/>
          <p:nvPr/>
        </p:nvSpPr>
        <p:spPr>
          <a:xfrm rot="7671314">
            <a:off x="14071300" y="2271863"/>
            <a:ext cx="3728345" cy="2367499"/>
          </a:xfrm>
          <a:custGeom>
            <a:avLst/>
            <a:gdLst/>
            <a:ahLst/>
            <a:cxnLst/>
            <a:rect l="l" t="t" r="r" b="b"/>
            <a:pathLst>
              <a:path w="3728345" h="2367499">
                <a:moveTo>
                  <a:pt x="0" y="0"/>
                </a:moveTo>
                <a:lnTo>
                  <a:pt x="3728345" y="0"/>
                </a:lnTo>
                <a:lnTo>
                  <a:pt x="3728345" y="2367499"/>
                </a:lnTo>
                <a:lnTo>
                  <a:pt x="0" y="2367499"/>
                </a:lnTo>
                <a:lnTo>
                  <a:pt x="0" y="0"/>
                </a:lnTo>
                <a:close/>
              </a:path>
            </a:pathLst>
          </a:custGeom>
          <a:blipFill>
            <a:blip r:embed="rId9">
              <a:extLst>
                <a:ext uri="{96DAC541-7B7A-43D3-8B79-37D633B846F1}">
                  <asvg:svgBlip xmlns:asvg="http://schemas.microsoft.com/office/drawing/2016/SVG/main" r:embed="rId10"/>
                </a:ext>
              </a:extLst>
            </a:blip>
            <a:stretch>
              <a:fillRect/>
            </a:stretch>
          </a:blipFill>
        </p:spPr>
        <p:txBody>
          <a:bodyPr/>
          <a:lstStyle/>
          <a:p>
            <a:endParaRPr lang="en-GB"/>
          </a:p>
        </p:txBody>
      </p:sp>
      <p:sp>
        <p:nvSpPr>
          <p:cNvPr id="8" name="Freeform 3">
            <a:extLst>
              <a:ext uri="{FF2B5EF4-FFF2-40B4-BE49-F238E27FC236}">
                <a16:creationId xmlns:a16="http://schemas.microsoft.com/office/drawing/2014/main" id="{CC2EDF55-0CC0-8B0E-8548-B6F3562F6B80}"/>
              </a:ext>
            </a:extLst>
          </p:cNvPr>
          <p:cNvSpPr/>
          <p:nvPr/>
        </p:nvSpPr>
        <p:spPr>
          <a:xfrm>
            <a:off x="180265" y="4706180"/>
            <a:ext cx="8609895" cy="5904748"/>
          </a:xfrm>
          <a:custGeom>
            <a:avLst/>
            <a:gdLst/>
            <a:ahLst/>
            <a:cxnLst/>
            <a:rect l="l" t="t" r="r" b="b"/>
            <a:pathLst>
              <a:path w="8609895" h="3791835">
                <a:moveTo>
                  <a:pt x="0" y="0"/>
                </a:moveTo>
                <a:lnTo>
                  <a:pt x="8609895" y="0"/>
                </a:lnTo>
                <a:lnTo>
                  <a:pt x="8609895" y="3791835"/>
                </a:lnTo>
                <a:lnTo>
                  <a:pt x="0" y="3791835"/>
                </a:lnTo>
                <a:lnTo>
                  <a:pt x="0" y="0"/>
                </a:lnTo>
                <a:close/>
              </a:path>
            </a:pathLst>
          </a:custGeom>
          <a:blipFill>
            <a:blip r:embed="rId4"/>
            <a:stretch>
              <a:fillRect l="-16157" t="-92539"/>
            </a:stretch>
          </a:blipFill>
        </p:spPr>
        <p:txBody>
          <a:bodyPr/>
          <a:lstStyle/>
          <a:p>
            <a:endParaRPr lang="en-GB"/>
          </a:p>
        </p:txBody>
      </p:sp>
      <p:sp>
        <p:nvSpPr>
          <p:cNvPr id="9" name="TextBox 6">
            <a:extLst>
              <a:ext uri="{FF2B5EF4-FFF2-40B4-BE49-F238E27FC236}">
                <a16:creationId xmlns:a16="http://schemas.microsoft.com/office/drawing/2014/main" id="{FBC77037-942B-D6CC-B4B7-A28BA90A1E51}"/>
              </a:ext>
            </a:extLst>
          </p:cNvPr>
          <p:cNvSpPr txBox="1"/>
          <p:nvPr/>
        </p:nvSpPr>
        <p:spPr>
          <a:xfrm>
            <a:off x="-293809" y="4957730"/>
            <a:ext cx="8609895" cy="3968394"/>
          </a:xfrm>
          <a:prstGeom prst="rect">
            <a:avLst/>
          </a:prstGeom>
        </p:spPr>
        <p:txBody>
          <a:bodyPr wrap="square" lIns="0" tIns="0" rIns="0" bIns="0" rtlCol="0" anchor="t">
            <a:spAutoFit/>
          </a:bodyPr>
          <a:lstStyle/>
          <a:p>
            <a:pPr algn="ctr">
              <a:lnSpc>
                <a:spcPts val="7872"/>
              </a:lnSpc>
            </a:pPr>
            <a:r>
              <a:rPr lang="en-US" sz="9600" dirty="0">
                <a:solidFill>
                  <a:srgbClr val="000000"/>
                </a:solidFill>
                <a:latin typeface="Gochi Hand"/>
              </a:rPr>
              <a:t>At school</a:t>
            </a:r>
          </a:p>
          <a:p>
            <a:pPr algn="ctr">
              <a:lnSpc>
                <a:spcPts val="7872"/>
              </a:lnSpc>
            </a:pPr>
            <a:r>
              <a:rPr lang="en-US" sz="4400" dirty="0">
                <a:solidFill>
                  <a:srgbClr val="000000"/>
                </a:solidFill>
                <a:latin typeface="Gochi Hand"/>
              </a:rPr>
              <a:t>*Online safety lessons</a:t>
            </a:r>
          </a:p>
          <a:p>
            <a:pPr algn="ctr">
              <a:lnSpc>
                <a:spcPts val="7872"/>
              </a:lnSpc>
            </a:pPr>
            <a:r>
              <a:rPr lang="en-US" sz="4400" dirty="0">
                <a:solidFill>
                  <a:srgbClr val="000000"/>
                </a:solidFill>
                <a:latin typeface="Gochi Hand"/>
              </a:rPr>
              <a:t>*restrict time  *limit access</a:t>
            </a:r>
          </a:p>
          <a:p>
            <a:pPr algn="ctr">
              <a:lnSpc>
                <a:spcPts val="7872"/>
              </a:lnSpc>
            </a:pPr>
            <a:r>
              <a:rPr lang="en-US" sz="4400" dirty="0">
                <a:solidFill>
                  <a:srgbClr val="000000"/>
                </a:solidFill>
                <a:latin typeface="Gochi Hand"/>
              </a:rPr>
              <a:t>*filtering &amp; monitoring software</a:t>
            </a:r>
          </a:p>
        </p:txBody>
      </p:sp>
      <p:sp>
        <p:nvSpPr>
          <p:cNvPr id="10" name="Freeform 3">
            <a:extLst>
              <a:ext uri="{FF2B5EF4-FFF2-40B4-BE49-F238E27FC236}">
                <a16:creationId xmlns:a16="http://schemas.microsoft.com/office/drawing/2014/main" id="{205BEE1B-8786-DF94-704C-732308C76F7F}"/>
              </a:ext>
            </a:extLst>
          </p:cNvPr>
          <p:cNvSpPr/>
          <p:nvPr/>
        </p:nvSpPr>
        <p:spPr>
          <a:xfrm>
            <a:off x="9231411" y="4706180"/>
            <a:ext cx="8609895" cy="5352450"/>
          </a:xfrm>
          <a:custGeom>
            <a:avLst/>
            <a:gdLst/>
            <a:ahLst/>
            <a:cxnLst/>
            <a:rect l="l" t="t" r="r" b="b"/>
            <a:pathLst>
              <a:path w="8609895" h="3791835">
                <a:moveTo>
                  <a:pt x="0" y="0"/>
                </a:moveTo>
                <a:lnTo>
                  <a:pt x="8609895" y="0"/>
                </a:lnTo>
                <a:lnTo>
                  <a:pt x="8609895" y="3791835"/>
                </a:lnTo>
                <a:lnTo>
                  <a:pt x="0" y="3791835"/>
                </a:lnTo>
                <a:lnTo>
                  <a:pt x="0" y="0"/>
                </a:lnTo>
                <a:close/>
              </a:path>
            </a:pathLst>
          </a:custGeom>
          <a:blipFill>
            <a:blip r:embed="rId4"/>
            <a:stretch>
              <a:fillRect l="-16157" t="-92539"/>
            </a:stretch>
          </a:blipFill>
        </p:spPr>
        <p:txBody>
          <a:bodyPr/>
          <a:lstStyle/>
          <a:p>
            <a:endParaRPr lang="en-GB"/>
          </a:p>
        </p:txBody>
      </p:sp>
      <p:sp>
        <p:nvSpPr>
          <p:cNvPr id="11" name="TextBox 6">
            <a:extLst>
              <a:ext uri="{FF2B5EF4-FFF2-40B4-BE49-F238E27FC236}">
                <a16:creationId xmlns:a16="http://schemas.microsoft.com/office/drawing/2014/main" id="{006E746B-0B22-D9D5-9474-75CE02AD1B44}"/>
              </a:ext>
            </a:extLst>
          </p:cNvPr>
          <p:cNvSpPr txBox="1"/>
          <p:nvPr/>
        </p:nvSpPr>
        <p:spPr>
          <a:xfrm>
            <a:off x="8403436" y="5396460"/>
            <a:ext cx="9374141" cy="3155351"/>
          </a:xfrm>
          <a:prstGeom prst="rect">
            <a:avLst/>
          </a:prstGeom>
        </p:spPr>
        <p:txBody>
          <a:bodyPr wrap="square" lIns="0" tIns="0" rIns="0" bIns="0" rtlCol="0" anchor="t">
            <a:spAutoFit/>
          </a:bodyPr>
          <a:lstStyle/>
          <a:p>
            <a:pPr algn="ctr">
              <a:lnSpc>
                <a:spcPts val="7872"/>
              </a:lnSpc>
            </a:pPr>
            <a:r>
              <a:rPr lang="en-US" sz="9600" dirty="0">
                <a:solidFill>
                  <a:srgbClr val="000000"/>
                </a:solidFill>
                <a:latin typeface="Gochi Hand"/>
              </a:rPr>
              <a:t>At home</a:t>
            </a:r>
          </a:p>
          <a:p>
            <a:pPr algn="ctr">
              <a:lnSpc>
                <a:spcPts val="7872"/>
              </a:lnSpc>
            </a:pPr>
            <a:endParaRPr lang="en-US" sz="9600" dirty="0">
              <a:solidFill>
                <a:srgbClr val="000000"/>
              </a:solidFill>
              <a:latin typeface="Gochi Hand"/>
            </a:endParaRPr>
          </a:p>
          <a:p>
            <a:pPr algn="ctr">
              <a:lnSpc>
                <a:spcPts val="7872"/>
              </a:lnSpc>
            </a:pPr>
            <a:r>
              <a:rPr lang="en-US" sz="9600" dirty="0">
                <a:solidFill>
                  <a:srgbClr val="000000"/>
                </a:solidFill>
                <a:latin typeface="Gochi Hand"/>
              </a:rPr>
              <a:t>?</a:t>
            </a:r>
          </a:p>
        </p:txBody>
      </p:sp>
    </p:spTree>
    <p:extLst>
      <p:ext uri="{BB962C8B-B14F-4D97-AF65-F5344CB8AC3E}">
        <p14:creationId xmlns:p14="http://schemas.microsoft.com/office/powerpoint/2010/main" val="199564469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p:cNvPicPr>
            <a:picLocks noChangeAspect="1"/>
          </p:cNvPicPr>
          <p:nvPr/>
        </p:nvPicPr>
        <p:blipFill>
          <a:blip r:embed="rId3"/>
          <a:srcRect t="7825" b="7825"/>
          <a:stretch>
            <a:fillRect/>
          </a:stretch>
        </p:blipFill>
        <p:spPr>
          <a:xfrm>
            <a:off x="16030" y="-9637"/>
            <a:ext cx="18288000" cy="10435017"/>
          </a:xfrm>
          <a:prstGeom prst="rect">
            <a:avLst/>
          </a:prstGeom>
        </p:spPr>
      </p:pic>
      <p:grpSp>
        <p:nvGrpSpPr>
          <p:cNvPr id="3" name="Group 3"/>
          <p:cNvGrpSpPr/>
          <p:nvPr/>
        </p:nvGrpSpPr>
        <p:grpSpPr>
          <a:xfrm>
            <a:off x="-81941" y="0"/>
            <a:ext cx="5527813" cy="10435018"/>
            <a:chOff x="0" y="0"/>
            <a:chExt cx="7370417" cy="13913357"/>
          </a:xfrm>
        </p:grpSpPr>
        <p:pic>
          <p:nvPicPr>
            <p:cNvPr id="4" name="Picture 4"/>
            <p:cNvPicPr>
              <a:picLocks noChangeAspect="1"/>
            </p:cNvPicPr>
            <p:nvPr/>
          </p:nvPicPr>
          <p:blipFill>
            <a:blip r:embed="rId4"/>
            <a:srcRect l="32353" r="32353"/>
            <a:stretch>
              <a:fillRect/>
            </a:stretch>
          </p:blipFill>
          <p:spPr>
            <a:xfrm>
              <a:off x="0" y="0"/>
              <a:ext cx="7370417" cy="13913357"/>
            </a:xfrm>
            <a:prstGeom prst="rect">
              <a:avLst/>
            </a:prstGeom>
          </p:spPr>
        </p:pic>
      </p:grpSp>
      <p:sp>
        <p:nvSpPr>
          <p:cNvPr id="5" name="TextBox 5"/>
          <p:cNvSpPr txBox="1"/>
          <p:nvPr/>
        </p:nvSpPr>
        <p:spPr>
          <a:xfrm>
            <a:off x="5842873" y="4132649"/>
            <a:ext cx="12042384" cy="1013098"/>
          </a:xfrm>
          <a:prstGeom prst="rect">
            <a:avLst/>
          </a:prstGeom>
        </p:spPr>
        <p:txBody>
          <a:bodyPr wrap="square" lIns="0" tIns="0" rIns="0" bIns="0" rtlCol="0" anchor="t">
            <a:spAutoFit/>
          </a:bodyPr>
          <a:lstStyle/>
          <a:p>
            <a:pPr>
              <a:lnSpc>
                <a:spcPts val="7919"/>
              </a:lnSpc>
            </a:pPr>
            <a:r>
              <a:rPr lang="en-US" sz="7199" dirty="0">
                <a:solidFill>
                  <a:srgbClr val="FFFFFF"/>
                </a:solidFill>
                <a:latin typeface="Bryndan Write Bold"/>
              </a:rPr>
              <a:t>Spend time with them online</a:t>
            </a:r>
          </a:p>
        </p:txBody>
      </p:sp>
      <p:sp>
        <p:nvSpPr>
          <p:cNvPr id="6" name="Freeform 6"/>
          <p:cNvSpPr/>
          <p:nvPr/>
        </p:nvSpPr>
        <p:spPr>
          <a:xfrm rot="1353809">
            <a:off x="15887635" y="851827"/>
            <a:ext cx="1665386" cy="1729602"/>
          </a:xfrm>
          <a:custGeom>
            <a:avLst/>
            <a:gdLst/>
            <a:ahLst/>
            <a:cxnLst/>
            <a:rect l="l" t="t" r="r" b="b"/>
            <a:pathLst>
              <a:path w="1665386" h="1729602">
                <a:moveTo>
                  <a:pt x="0" y="0"/>
                </a:moveTo>
                <a:lnTo>
                  <a:pt x="1665385" y="0"/>
                </a:lnTo>
                <a:lnTo>
                  <a:pt x="1665385" y="1729602"/>
                </a:lnTo>
                <a:lnTo>
                  <a:pt x="0" y="1729602"/>
                </a:lnTo>
                <a:lnTo>
                  <a:pt x="0" y="0"/>
                </a:lnTo>
                <a:close/>
              </a:path>
            </a:pathLst>
          </a:custGeom>
          <a:blipFill>
            <a:blip r:embed="rId5">
              <a:extLst>
                <a:ext uri="{96DAC541-7B7A-43D3-8B79-37D633B846F1}">
                  <asvg:svgBlip xmlns:asvg="http://schemas.microsoft.com/office/drawing/2016/SVG/main" r:embed="rId6"/>
                </a:ext>
              </a:extLst>
            </a:blip>
            <a:stretch>
              <a:fillRect/>
            </a:stretch>
          </a:blipFill>
        </p:spPr>
        <p:txBody>
          <a:bodyPr/>
          <a:lstStyle/>
          <a:p>
            <a:endParaRPr lang="en-GB"/>
          </a:p>
        </p:txBody>
      </p:sp>
      <p:sp>
        <p:nvSpPr>
          <p:cNvPr id="7" name="Freeform 7"/>
          <p:cNvSpPr/>
          <p:nvPr/>
        </p:nvSpPr>
        <p:spPr>
          <a:xfrm rot="-787847">
            <a:off x="15185561" y="7207175"/>
            <a:ext cx="1902177" cy="1859369"/>
          </a:xfrm>
          <a:custGeom>
            <a:avLst/>
            <a:gdLst/>
            <a:ahLst/>
            <a:cxnLst/>
            <a:rect l="l" t="t" r="r" b="b"/>
            <a:pathLst>
              <a:path w="1902177" h="1859369">
                <a:moveTo>
                  <a:pt x="0" y="0"/>
                </a:moveTo>
                <a:lnTo>
                  <a:pt x="1902176" y="0"/>
                </a:lnTo>
                <a:lnTo>
                  <a:pt x="1902176" y="1859369"/>
                </a:lnTo>
                <a:lnTo>
                  <a:pt x="0" y="1859369"/>
                </a:lnTo>
                <a:lnTo>
                  <a:pt x="0" y="0"/>
                </a:lnTo>
                <a:close/>
              </a:path>
            </a:pathLst>
          </a:custGeom>
          <a:blipFill>
            <a:blip r:embed="rId7">
              <a:extLst>
                <a:ext uri="{96DAC541-7B7A-43D3-8B79-37D633B846F1}">
                  <asvg:svgBlip xmlns:asvg="http://schemas.microsoft.com/office/drawing/2016/SVG/main" r:embed="rId8"/>
                </a:ext>
              </a:extLst>
            </a:blip>
            <a:stretch>
              <a:fillRect/>
            </a:stretch>
          </a:blipFill>
        </p:spPr>
        <p:txBody>
          <a:bodyPr/>
          <a:lstStyle/>
          <a:p>
            <a:endParaRPr lang="en-GB"/>
          </a:p>
        </p:txBody>
      </p:sp>
      <p:sp>
        <p:nvSpPr>
          <p:cNvPr id="8" name="Freeform 8"/>
          <p:cNvSpPr/>
          <p:nvPr/>
        </p:nvSpPr>
        <p:spPr>
          <a:xfrm rot="763488">
            <a:off x="4200371" y="941233"/>
            <a:ext cx="1627739" cy="1550791"/>
          </a:xfrm>
          <a:custGeom>
            <a:avLst/>
            <a:gdLst/>
            <a:ahLst/>
            <a:cxnLst/>
            <a:rect l="l" t="t" r="r" b="b"/>
            <a:pathLst>
              <a:path w="1627739" h="1550791">
                <a:moveTo>
                  <a:pt x="0" y="0"/>
                </a:moveTo>
                <a:lnTo>
                  <a:pt x="1627739" y="0"/>
                </a:lnTo>
                <a:lnTo>
                  <a:pt x="1627739" y="1550791"/>
                </a:lnTo>
                <a:lnTo>
                  <a:pt x="0" y="1550791"/>
                </a:lnTo>
                <a:lnTo>
                  <a:pt x="0" y="0"/>
                </a:lnTo>
                <a:close/>
              </a:path>
            </a:pathLst>
          </a:custGeom>
          <a:blipFill>
            <a:blip r:embed="rId9">
              <a:extLst>
                <a:ext uri="{96DAC541-7B7A-43D3-8B79-37D633B846F1}">
                  <asvg:svgBlip xmlns:asvg="http://schemas.microsoft.com/office/drawing/2016/SVG/main" r:embed="rId10"/>
                </a:ext>
              </a:extLst>
            </a:blip>
            <a:stretch>
              <a:fillRect/>
            </a:stretch>
          </a:blipFill>
        </p:spPr>
        <p:txBody>
          <a:bodyPr/>
          <a:lstStyle/>
          <a:p>
            <a:endParaRPr lang="en-GB"/>
          </a:p>
        </p:txBody>
      </p:sp>
      <p:sp>
        <p:nvSpPr>
          <p:cNvPr id="9" name="Freeform 9"/>
          <p:cNvSpPr/>
          <p:nvPr/>
        </p:nvSpPr>
        <p:spPr>
          <a:xfrm>
            <a:off x="4049565" y="7465793"/>
            <a:ext cx="6632619" cy="1121516"/>
          </a:xfrm>
          <a:custGeom>
            <a:avLst/>
            <a:gdLst/>
            <a:ahLst/>
            <a:cxnLst/>
            <a:rect l="l" t="t" r="r" b="b"/>
            <a:pathLst>
              <a:path w="6632619" h="1121516">
                <a:moveTo>
                  <a:pt x="0" y="0"/>
                </a:moveTo>
                <a:lnTo>
                  <a:pt x="6632619" y="0"/>
                </a:lnTo>
                <a:lnTo>
                  <a:pt x="6632619" y="1121516"/>
                </a:lnTo>
                <a:lnTo>
                  <a:pt x="0" y="1121516"/>
                </a:lnTo>
                <a:lnTo>
                  <a:pt x="0" y="0"/>
                </a:lnTo>
                <a:close/>
              </a:path>
            </a:pathLst>
          </a:custGeom>
          <a:blipFill>
            <a:blip r:embed="rId11">
              <a:extLst>
                <a:ext uri="{96DAC541-7B7A-43D3-8B79-37D633B846F1}">
                  <asvg:svgBlip xmlns:asvg="http://schemas.microsoft.com/office/drawing/2016/SVG/main" r:embed="rId12"/>
                </a:ext>
              </a:extLst>
            </a:blip>
            <a:stretch>
              <a:fillRect/>
            </a:stretch>
          </a:blipFill>
        </p:spPr>
        <p:txBody>
          <a:bodyPr/>
          <a:lstStyle/>
          <a:p>
            <a:endParaRPr lang="en-GB"/>
          </a:p>
        </p:txBody>
      </p:sp>
      <p:sp>
        <p:nvSpPr>
          <p:cNvPr id="10" name="TextBox 10"/>
          <p:cNvSpPr txBox="1"/>
          <p:nvPr/>
        </p:nvSpPr>
        <p:spPr>
          <a:xfrm>
            <a:off x="5861870" y="346894"/>
            <a:ext cx="9640627" cy="1013098"/>
          </a:xfrm>
          <a:prstGeom prst="rect">
            <a:avLst/>
          </a:prstGeom>
        </p:spPr>
        <p:txBody>
          <a:bodyPr lIns="0" tIns="0" rIns="0" bIns="0" rtlCol="0" anchor="t">
            <a:spAutoFit/>
          </a:bodyPr>
          <a:lstStyle/>
          <a:p>
            <a:pPr>
              <a:lnSpc>
                <a:spcPts val="7919"/>
              </a:lnSpc>
            </a:pPr>
            <a:r>
              <a:rPr lang="en-US" sz="7199" dirty="0">
                <a:solidFill>
                  <a:srgbClr val="FFFFFF"/>
                </a:solidFill>
                <a:latin typeface="Bryndan Write Bold"/>
              </a:rPr>
              <a:t>Set clear ground rules</a:t>
            </a:r>
          </a:p>
        </p:txBody>
      </p:sp>
      <p:sp>
        <p:nvSpPr>
          <p:cNvPr id="11" name="TextBox 11"/>
          <p:cNvSpPr txBox="1"/>
          <p:nvPr/>
        </p:nvSpPr>
        <p:spPr>
          <a:xfrm>
            <a:off x="5978916" y="8210415"/>
            <a:ext cx="11412201" cy="2101215"/>
          </a:xfrm>
          <a:prstGeom prst="rect">
            <a:avLst/>
          </a:prstGeom>
        </p:spPr>
        <p:txBody>
          <a:bodyPr lIns="0" tIns="0" rIns="0" bIns="0" rtlCol="0" anchor="t">
            <a:spAutoFit/>
          </a:bodyPr>
          <a:lstStyle/>
          <a:p>
            <a:pPr>
              <a:lnSpc>
                <a:spcPts val="7919"/>
              </a:lnSpc>
            </a:pPr>
            <a:r>
              <a:rPr lang="en-US" sz="7199" dirty="0">
                <a:solidFill>
                  <a:srgbClr val="FFFFFF"/>
                </a:solidFill>
                <a:latin typeface="Bryndan Write Bold"/>
              </a:rPr>
              <a:t>Get in the know...Knowledge is key!</a:t>
            </a:r>
          </a:p>
        </p:txBody>
      </p:sp>
      <p:sp>
        <p:nvSpPr>
          <p:cNvPr id="12" name="TextBox 10">
            <a:extLst>
              <a:ext uri="{FF2B5EF4-FFF2-40B4-BE49-F238E27FC236}">
                <a16:creationId xmlns:a16="http://schemas.microsoft.com/office/drawing/2014/main" id="{59D3B745-57DE-0044-B5A9-740B8B4A4B87}"/>
              </a:ext>
            </a:extLst>
          </p:cNvPr>
          <p:cNvSpPr txBox="1"/>
          <p:nvPr/>
        </p:nvSpPr>
        <p:spPr>
          <a:xfrm>
            <a:off x="5778729" y="1699691"/>
            <a:ext cx="12042384" cy="2026196"/>
          </a:xfrm>
          <a:prstGeom prst="rect">
            <a:avLst/>
          </a:prstGeom>
        </p:spPr>
        <p:txBody>
          <a:bodyPr wrap="square" lIns="0" tIns="0" rIns="0" bIns="0" rtlCol="0" anchor="t">
            <a:spAutoFit/>
          </a:bodyPr>
          <a:lstStyle/>
          <a:p>
            <a:pPr>
              <a:lnSpc>
                <a:spcPts val="7919"/>
              </a:lnSpc>
            </a:pPr>
            <a:r>
              <a:rPr lang="en-US" sz="7199" dirty="0">
                <a:solidFill>
                  <a:srgbClr val="FFFFFF"/>
                </a:solidFill>
                <a:latin typeface="Bryndan Write Bold"/>
              </a:rPr>
              <a:t>Use technology to protect them</a:t>
            </a:r>
          </a:p>
        </p:txBody>
      </p:sp>
      <p:sp>
        <p:nvSpPr>
          <p:cNvPr id="13" name="TextBox 5">
            <a:extLst>
              <a:ext uri="{FF2B5EF4-FFF2-40B4-BE49-F238E27FC236}">
                <a16:creationId xmlns:a16="http://schemas.microsoft.com/office/drawing/2014/main" id="{C8614742-CA6D-7A95-318C-BF9F31835643}"/>
              </a:ext>
            </a:extLst>
          </p:cNvPr>
          <p:cNvSpPr txBox="1"/>
          <p:nvPr/>
        </p:nvSpPr>
        <p:spPr>
          <a:xfrm>
            <a:off x="5778729" y="5526639"/>
            <a:ext cx="12042384" cy="2026196"/>
          </a:xfrm>
          <a:prstGeom prst="rect">
            <a:avLst/>
          </a:prstGeom>
        </p:spPr>
        <p:txBody>
          <a:bodyPr wrap="square" lIns="0" tIns="0" rIns="0" bIns="0" rtlCol="0" anchor="t">
            <a:spAutoFit/>
          </a:bodyPr>
          <a:lstStyle/>
          <a:p>
            <a:pPr>
              <a:lnSpc>
                <a:spcPts val="7919"/>
              </a:lnSpc>
            </a:pPr>
            <a:r>
              <a:rPr lang="en-US" sz="7199" dirty="0">
                <a:solidFill>
                  <a:srgbClr val="FFFFFF"/>
                </a:solidFill>
                <a:latin typeface="Bryndan Write Bold"/>
              </a:rPr>
              <a:t>Let them have fun and express themselves</a:t>
            </a:r>
          </a:p>
        </p:txBody>
      </p:sp>
      <p:sp>
        <p:nvSpPr>
          <p:cNvPr id="14" name="Freeform 3">
            <a:extLst>
              <a:ext uri="{FF2B5EF4-FFF2-40B4-BE49-F238E27FC236}">
                <a16:creationId xmlns:a16="http://schemas.microsoft.com/office/drawing/2014/main" id="{26998186-A69E-32D7-ADDB-3B11ECE4EA30}"/>
              </a:ext>
            </a:extLst>
          </p:cNvPr>
          <p:cNvSpPr/>
          <p:nvPr/>
        </p:nvSpPr>
        <p:spPr>
          <a:xfrm>
            <a:off x="137280" y="2400300"/>
            <a:ext cx="5089370" cy="6638625"/>
          </a:xfrm>
          <a:custGeom>
            <a:avLst/>
            <a:gdLst/>
            <a:ahLst/>
            <a:cxnLst/>
            <a:rect l="l" t="t" r="r" b="b"/>
            <a:pathLst>
              <a:path w="8609895" h="3791835">
                <a:moveTo>
                  <a:pt x="0" y="0"/>
                </a:moveTo>
                <a:lnTo>
                  <a:pt x="8609895" y="0"/>
                </a:lnTo>
                <a:lnTo>
                  <a:pt x="8609895" y="3791835"/>
                </a:lnTo>
                <a:lnTo>
                  <a:pt x="0" y="3791835"/>
                </a:lnTo>
                <a:lnTo>
                  <a:pt x="0" y="0"/>
                </a:lnTo>
                <a:close/>
              </a:path>
            </a:pathLst>
          </a:custGeom>
          <a:blipFill>
            <a:blip r:embed="rId13"/>
            <a:stretch>
              <a:fillRect l="-16157" t="-92539"/>
            </a:stretch>
          </a:blipFill>
        </p:spPr>
        <p:txBody>
          <a:bodyPr/>
          <a:lstStyle/>
          <a:p>
            <a:endParaRPr lang="en-GB"/>
          </a:p>
        </p:txBody>
      </p:sp>
      <p:sp>
        <p:nvSpPr>
          <p:cNvPr id="15" name="TextBox 6">
            <a:extLst>
              <a:ext uri="{FF2B5EF4-FFF2-40B4-BE49-F238E27FC236}">
                <a16:creationId xmlns:a16="http://schemas.microsoft.com/office/drawing/2014/main" id="{BB581800-AA03-6DCC-C195-6C0519DFD60D}"/>
              </a:ext>
            </a:extLst>
          </p:cNvPr>
          <p:cNvSpPr txBox="1"/>
          <p:nvPr/>
        </p:nvSpPr>
        <p:spPr>
          <a:xfrm>
            <a:off x="24497" y="3059275"/>
            <a:ext cx="5089370" cy="4168449"/>
          </a:xfrm>
          <a:prstGeom prst="rect">
            <a:avLst/>
          </a:prstGeom>
        </p:spPr>
        <p:txBody>
          <a:bodyPr wrap="square" lIns="0" tIns="0" rIns="0" bIns="0" rtlCol="0" anchor="t">
            <a:spAutoFit/>
          </a:bodyPr>
          <a:lstStyle/>
          <a:p>
            <a:pPr algn="ctr">
              <a:lnSpc>
                <a:spcPts val="7872"/>
              </a:lnSpc>
            </a:pPr>
            <a:r>
              <a:rPr lang="en-US" sz="9600" dirty="0">
                <a:solidFill>
                  <a:srgbClr val="000000"/>
                </a:solidFill>
                <a:latin typeface="Gochi Hand"/>
              </a:rPr>
              <a:t>Creating a safe culture at home…</a:t>
            </a: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p:cNvPicPr>
            <a:picLocks noChangeAspect="1"/>
          </p:cNvPicPr>
          <p:nvPr/>
        </p:nvPicPr>
        <p:blipFill>
          <a:blip r:embed="rId3"/>
          <a:srcRect t="7825" b="7825"/>
          <a:stretch>
            <a:fillRect/>
          </a:stretch>
        </p:blipFill>
        <p:spPr>
          <a:xfrm>
            <a:off x="-14027" y="1"/>
            <a:ext cx="18288000" cy="10435017"/>
          </a:xfrm>
          <a:prstGeom prst="rect">
            <a:avLst/>
          </a:prstGeom>
        </p:spPr>
      </p:pic>
      <p:grpSp>
        <p:nvGrpSpPr>
          <p:cNvPr id="3" name="Group 3"/>
          <p:cNvGrpSpPr/>
          <p:nvPr/>
        </p:nvGrpSpPr>
        <p:grpSpPr>
          <a:xfrm>
            <a:off x="-81941" y="0"/>
            <a:ext cx="5527813" cy="10435018"/>
            <a:chOff x="0" y="0"/>
            <a:chExt cx="7370417" cy="13913357"/>
          </a:xfrm>
        </p:grpSpPr>
        <p:pic>
          <p:nvPicPr>
            <p:cNvPr id="4" name="Picture 4"/>
            <p:cNvPicPr>
              <a:picLocks noChangeAspect="1"/>
            </p:cNvPicPr>
            <p:nvPr/>
          </p:nvPicPr>
          <p:blipFill>
            <a:blip r:embed="rId4"/>
            <a:srcRect l="32353" r="32353"/>
            <a:stretch>
              <a:fillRect/>
            </a:stretch>
          </p:blipFill>
          <p:spPr>
            <a:xfrm>
              <a:off x="0" y="0"/>
              <a:ext cx="7370417" cy="13913357"/>
            </a:xfrm>
            <a:prstGeom prst="rect">
              <a:avLst/>
            </a:prstGeom>
          </p:spPr>
        </p:pic>
      </p:grpSp>
      <p:sp>
        <p:nvSpPr>
          <p:cNvPr id="6" name="Freeform 6"/>
          <p:cNvSpPr/>
          <p:nvPr/>
        </p:nvSpPr>
        <p:spPr>
          <a:xfrm rot="1353809">
            <a:off x="15887635" y="851827"/>
            <a:ext cx="1665386" cy="1729602"/>
          </a:xfrm>
          <a:custGeom>
            <a:avLst/>
            <a:gdLst/>
            <a:ahLst/>
            <a:cxnLst/>
            <a:rect l="l" t="t" r="r" b="b"/>
            <a:pathLst>
              <a:path w="1665386" h="1729602">
                <a:moveTo>
                  <a:pt x="0" y="0"/>
                </a:moveTo>
                <a:lnTo>
                  <a:pt x="1665385" y="0"/>
                </a:lnTo>
                <a:lnTo>
                  <a:pt x="1665385" y="1729602"/>
                </a:lnTo>
                <a:lnTo>
                  <a:pt x="0" y="1729602"/>
                </a:lnTo>
                <a:lnTo>
                  <a:pt x="0" y="0"/>
                </a:lnTo>
                <a:close/>
              </a:path>
            </a:pathLst>
          </a:custGeom>
          <a:blipFill>
            <a:blip r:embed="rId5">
              <a:extLst>
                <a:ext uri="{96DAC541-7B7A-43D3-8B79-37D633B846F1}">
                  <asvg:svgBlip xmlns:asvg="http://schemas.microsoft.com/office/drawing/2016/SVG/main" r:embed="rId6"/>
                </a:ext>
              </a:extLst>
            </a:blip>
            <a:stretch>
              <a:fillRect/>
            </a:stretch>
          </a:blipFill>
        </p:spPr>
        <p:txBody>
          <a:bodyPr/>
          <a:lstStyle/>
          <a:p>
            <a:endParaRPr lang="en-GB"/>
          </a:p>
        </p:txBody>
      </p:sp>
      <p:sp>
        <p:nvSpPr>
          <p:cNvPr id="7" name="Freeform 7"/>
          <p:cNvSpPr/>
          <p:nvPr/>
        </p:nvSpPr>
        <p:spPr>
          <a:xfrm rot="-787847">
            <a:off x="15185561" y="7207175"/>
            <a:ext cx="1902177" cy="1859369"/>
          </a:xfrm>
          <a:custGeom>
            <a:avLst/>
            <a:gdLst/>
            <a:ahLst/>
            <a:cxnLst/>
            <a:rect l="l" t="t" r="r" b="b"/>
            <a:pathLst>
              <a:path w="1902177" h="1859369">
                <a:moveTo>
                  <a:pt x="0" y="0"/>
                </a:moveTo>
                <a:lnTo>
                  <a:pt x="1902176" y="0"/>
                </a:lnTo>
                <a:lnTo>
                  <a:pt x="1902176" y="1859369"/>
                </a:lnTo>
                <a:lnTo>
                  <a:pt x="0" y="1859369"/>
                </a:lnTo>
                <a:lnTo>
                  <a:pt x="0" y="0"/>
                </a:lnTo>
                <a:close/>
              </a:path>
            </a:pathLst>
          </a:custGeom>
          <a:blipFill>
            <a:blip r:embed="rId7">
              <a:extLst>
                <a:ext uri="{96DAC541-7B7A-43D3-8B79-37D633B846F1}">
                  <asvg:svgBlip xmlns:asvg="http://schemas.microsoft.com/office/drawing/2016/SVG/main" r:embed="rId8"/>
                </a:ext>
              </a:extLst>
            </a:blip>
            <a:stretch>
              <a:fillRect/>
            </a:stretch>
          </a:blipFill>
        </p:spPr>
        <p:txBody>
          <a:bodyPr/>
          <a:lstStyle/>
          <a:p>
            <a:endParaRPr lang="en-GB"/>
          </a:p>
        </p:txBody>
      </p:sp>
      <p:sp>
        <p:nvSpPr>
          <p:cNvPr id="8" name="Freeform 8"/>
          <p:cNvSpPr/>
          <p:nvPr/>
        </p:nvSpPr>
        <p:spPr>
          <a:xfrm rot="763488">
            <a:off x="4200371" y="941233"/>
            <a:ext cx="1627739" cy="1550791"/>
          </a:xfrm>
          <a:custGeom>
            <a:avLst/>
            <a:gdLst/>
            <a:ahLst/>
            <a:cxnLst/>
            <a:rect l="l" t="t" r="r" b="b"/>
            <a:pathLst>
              <a:path w="1627739" h="1550791">
                <a:moveTo>
                  <a:pt x="0" y="0"/>
                </a:moveTo>
                <a:lnTo>
                  <a:pt x="1627739" y="0"/>
                </a:lnTo>
                <a:lnTo>
                  <a:pt x="1627739" y="1550791"/>
                </a:lnTo>
                <a:lnTo>
                  <a:pt x="0" y="1550791"/>
                </a:lnTo>
                <a:lnTo>
                  <a:pt x="0" y="0"/>
                </a:lnTo>
                <a:close/>
              </a:path>
            </a:pathLst>
          </a:custGeom>
          <a:blipFill>
            <a:blip r:embed="rId9">
              <a:extLst>
                <a:ext uri="{96DAC541-7B7A-43D3-8B79-37D633B846F1}">
                  <asvg:svgBlip xmlns:asvg="http://schemas.microsoft.com/office/drawing/2016/SVG/main" r:embed="rId10"/>
                </a:ext>
              </a:extLst>
            </a:blip>
            <a:stretch>
              <a:fillRect/>
            </a:stretch>
          </a:blipFill>
        </p:spPr>
        <p:txBody>
          <a:bodyPr/>
          <a:lstStyle/>
          <a:p>
            <a:endParaRPr lang="en-GB"/>
          </a:p>
        </p:txBody>
      </p:sp>
      <p:sp>
        <p:nvSpPr>
          <p:cNvPr id="9" name="Freeform 9"/>
          <p:cNvSpPr/>
          <p:nvPr/>
        </p:nvSpPr>
        <p:spPr>
          <a:xfrm>
            <a:off x="4049565" y="7639245"/>
            <a:ext cx="6632619" cy="1121516"/>
          </a:xfrm>
          <a:custGeom>
            <a:avLst/>
            <a:gdLst/>
            <a:ahLst/>
            <a:cxnLst/>
            <a:rect l="l" t="t" r="r" b="b"/>
            <a:pathLst>
              <a:path w="6632619" h="1121516">
                <a:moveTo>
                  <a:pt x="0" y="0"/>
                </a:moveTo>
                <a:lnTo>
                  <a:pt x="6632619" y="0"/>
                </a:lnTo>
                <a:lnTo>
                  <a:pt x="6632619" y="1121516"/>
                </a:lnTo>
                <a:lnTo>
                  <a:pt x="0" y="1121516"/>
                </a:lnTo>
                <a:lnTo>
                  <a:pt x="0" y="0"/>
                </a:lnTo>
                <a:close/>
              </a:path>
            </a:pathLst>
          </a:custGeom>
          <a:blipFill>
            <a:blip r:embed="rId11">
              <a:extLst>
                <a:ext uri="{96DAC541-7B7A-43D3-8B79-37D633B846F1}">
                  <asvg:svgBlip xmlns:asvg="http://schemas.microsoft.com/office/drawing/2016/SVG/main" r:embed="rId12"/>
                </a:ext>
              </a:extLst>
            </a:blip>
            <a:stretch>
              <a:fillRect/>
            </a:stretch>
          </a:blipFill>
        </p:spPr>
        <p:txBody>
          <a:bodyPr/>
          <a:lstStyle/>
          <a:p>
            <a:endParaRPr lang="en-GB"/>
          </a:p>
        </p:txBody>
      </p:sp>
      <p:sp>
        <p:nvSpPr>
          <p:cNvPr id="11" name="TextBox 11"/>
          <p:cNvSpPr txBox="1"/>
          <p:nvPr/>
        </p:nvSpPr>
        <p:spPr>
          <a:xfrm>
            <a:off x="5978916" y="637519"/>
            <a:ext cx="11412201" cy="6078587"/>
          </a:xfrm>
          <a:prstGeom prst="rect">
            <a:avLst/>
          </a:prstGeom>
        </p:spPr>
        <p:txBody>
          <a:bodyPr lIns="0" tIns="0" rIns="0" bIns="0" rtlCol="0" anchor="t">
            <a:spAutoFit/>
          </a:bodyPr>
          <a:lstStyle/>
          <a:p>
            <a:pPr>
              <a:lnSpc>
                <a:spcPts val="7919"/>
              </a:lnSpc>
            </a:pPr>
            <a:r>
              <a:rPr lang="en-US" sz="7199" dirty="0">
                <a:solidFill>
                  <a:srgbClr val="FFFFFF"/>
                </a:solidFill>
                <a:latin typeface="Bryndan Write Bold"/>
              </a:rPr>
              <a:t>Parental controls allow you to block and filter upsetting or inappropriate content. They work across </a:t>
            </a:r>
            <a:r>
              <a:rPr lang="en-US" sz="7199" dirty="0" err="1">
                <a:solidFill>
                  <a:srgbClr val="FFFFFF"/>
                </a:solidFill>
                <a:latin typeface="Bryndan Write Bold"/>
              </a:rPr>
              <a:t>wifi</a:t>
            </a:r>
            <a:r>
              <a:rPr lang="en-US" sz="7199" dirty="0">
                <a:solidFill>
                  <a:srgbClr val="FFFFFF"/>
                </a:solidFill>
                <a:latin typeface="Bryndan Write Bold"/>
              </a:rPr>
              <a:t>, phone networks, individual apps and devices. </a:t>
            </a:r>
          </a:p>
        </p:txBody>
      </p:sp>
      <p:sp>
        <p:nvSpPr>
          <p:cNvPr id="12" name="TextBox 7">
            <a:extLst>
              <a:ext uri="{FF2B5EF4-FFF2-40B4-BE49-F238E27FC236}">
                <a16:creationId xmlns:a16="http://schemas.microsoft.com/office/drawing/2014/main" id="{63E00E40-DF41-BB62-A581-BB86514E5DDE}"/>
              </a:ext>
            </a:extLst>
          </p:cNvPr>
          <p:cNvSpPr txBox="1"/>
          <p:nvPr/>
        </p:nvSpPr>
        <p:spPr>
          <a:xfrm>
            <a:off x="6778183" y="6887914"/>
            <a:ext cx="7509049" cy="846386"/>
          </a:xfrm>
          <a:prstGeom prst="rect">
            <a:avLst/>
          </a:prstGeom>
        </p:spPr>
        <p:txBody>
          <a:bodyPr lIns="0" tIns="0" rIns="0" bIns="0" rtlCol="0" anchor="t">
            <a:spAutoFit/>
          </a:bodyPr>
          <a:lstStyle/>
          <a:p>
            <a:pPr algn="ctr">
              <a:lnSpc>
                <a:spcPts val="6580"/>
              </a:lnSpc>
              <a:spcBef>
                <a:spcPct val="0"/>
              </a:spcBef>
            </a:pPr>
            <a:r>
              <a:rPr lang="en-US" sz="4700" dirty="0">
                <a:solidFill>
                  <a:schemeClr val="bg1"/>
                </a:solidFill>
                <a:latin typeface="Gochi Hand"/>
                <a:hlinkClick r:id="rId13"/>
              </a:rPr>
              <a:t>Setting up parental controls</a:t>
            </a:r>
            <a:endParaRPr lang="en-US" sz="4700" dirty="0">
              <a:solidFill>
                <a:schemeClr val="bg1"/>
              </a:solidFill>
              <a:latin typeface="Gochi Hand"/>
            </a:endParaRPr>
          </a:p>
        </p:txBody>
      </p:sp>
    </p:spTree>
    <p:extLst>
      <p:ext uri="{BB962C8B-B14F-4D97-AF65-F5344CB8AC3E}">
        <p14:creationId xmlns:p14="http://schemas.microsoft.com/office/powerpoint/2010/main" val="197081941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p:cNvPicPr>
            <a:picLocks noChangeAspect="1"/>
          </p:cNvPicPr>
          <p:nvPr/>
        </p:nvPicPr>
        <p:blipFill>
          <a:blip r:embed="rId2"/>
          <a:srcRect t="7825" b="7825"/>
          <a:stretch>
            <a:fillRect/>
          </a:stretch>
        </p:blipFill>
        <p:spPr>
          <a:xfrm>
            <a:off x="0" y="0"/>
            <a:ext cx="18288000" cy="10287000"/>
          </a:xfrm>
          <a:prstGeom prst="rect">
            <a:avLst/>
          </a:prstGeom>
        </p:spPr>
      </p:pic>
      <p:sp>
        <p:nvSpPr>
          <p:cNvPr id="3" name="Freeform 3"/>
          <p:cNvSpPr/>
          <p:nvPr/>
        </p:nvSpPr>
        <p:spPr>
          <a:xfrm>
            <a:off x="2507923" y="1485900"/>
            <a:ext cx="13268472" cy="7074647"/>
          </a:xfrm>
          <a:custGeom>
            <a:avLst/>
            <a:gdLst/>
            <a:ahLst/>
            <a:cxnLst/>
            <a:rect l="l" t="t" r="r" b="b"/>
            <a:pathLst>
              <a:path w="13268472" h="5843493">
                <a:moveTo>
                  <a:pt x="0" y="0"/>
                </a:moveTo>
                <a:lnTo>
                  <a:pt x="13268473" y="0"/>
                </a:lnTo>
                <a:lnTo>
                  <a:pt x="13268473" y="5843492"/>
                </a:lnTo>
                <a:lnTo>
                  <a:pt x="0" y="5843492"/>
                </a:lnTo>
                <a:lnTo>
                  <a:pt x="0" y="0"/>
                </a:lnTo>
                <a:close/>
              </a:path>
            </a:pathLst>
          </a:custGeom>
          <a:blipFill>
            <a:blip r:embed="rId3"/>
            <a:stretch>
              <a:fillRect l="-16157" t="-92539"/>
            </a:stretch>
          </a:blipFill>
        </p:spPr>
        <p:txBody>
          <a:bodyPr/>
          <a:lstStyle/>
          <a:p>
            <a:endParaRPr lang="en-GB"/>
          </a:p>
        </p:txBody>
      </p:sp>
      <p:sp>
        <p:nvSpPr>
          <p:cNvPr id="4" name="Freeform 4"/>
          <p:cNvSpPr/>
          <p:nvPr/>
        </p:nvSpPr>
        <p:spPr>
          <a:xfrm rot="721296">
            <a:off x="6325472" y="5529041"/>
            <a:ext cx="5637056" cy="1434887"/>
          </a:xfrm>
          <a:custGeom>
            <a:avLst/>
            <a:gdLst/>
            <a:ahLst/>
            <a:cxnLst/>
            <a:rect l="l" t="t" r="r" b="b"/>
            <a:pathLst>
              <a:path w="5637056" h="1434887">
                <a:moveTo>
                  <a:pt x="0" y="0"/>
                </a:moveTo>
                <a:lnTo>
                  <a:pt x="5637056" y="0"/>
                </a:lnTo>
                <a:lnTo>
                  <a:pt x="5637056" y="1434887"/>
                </a:lnTo>
                <a:lnTo>
                  <a:pt x="0" y="1434887"/>
                </a:lnTo>
                <a:lnTo>
                  <a:pt x="0" y="0"/>
                </a:lnTo>
                <a:close/>
              </a:path>
            </a:pathLst>
          </a:custGeom>
          <a:blipFill>
            <a:blip r:embed="rId4">
              <a:extLst>
                <a:ext uri="{96DAC541-7B7A-43D3-8B79-37D633B846F1}">
                  <asvg:svgBlip xmlns:asvg="http://schemas.microsoft.com/office/drawing/2016/SVG/main" r:embed="rId5"/>
                </a:ext>
              </a:extLst>
            </a:blip>
            <a:stretch>
              <a:fillRect/>
            </a:stretch>
          </a:blipFill>
        </p:spPr>
        <p:txBody>
          <a:bodyPr/>
          <a:lstStyle/>
          <a:p>
            <a:endParaRPr lang="en-GB"/>
          </a:p>
        </p:txBody>
      </p:sp>
      <p:sp>
        <p:nvSpPr>
          <p:cNvPr id="5" name="Freeform 5"/>
          <p:cNvSpPr/>
          <p:nvPr/>
        </p:nvSpPr>
        <p:spPr>
          <a:xfrm rot="-3026566">
            <a:off x="235681" y="1533304"/>
            <a:ext cx="3728345" cy="2367499"/>
          </a:xfrm>
          <a:custGeom>
            <a:avLst/>
            <a:gdLst/>
            <a:ahLst/>
            <a:cxnLst/>
            <a:rect l="l" t="t" r="r" b="b"/>
            <a:pathLst>
              <a:path w="3728345" h="2367499">
                <a:moveTo>
                  <a:pt x="0" y="0"/>
                </a:moveTo>
                <a:lnTo>
                  <a:pt x="3728345" y="0"/>
                </a:lnTo>
                <a:lnTo>
                  <a:pt x="3728345" y="2367499"/>
                </a:lnTo>
                <a:lnTo>
                  <a:pt x="0" y="2367499"/>
                </a:lnTo>
                <a:lnTo>
                  <a:pt x="0" y="0"/>
                </a:lnTo>
                <a:close/>
              </a:path>
            </a:pathLst>
          </a:custGeom>
          <a:blipFill>
            <a:blip r:embed="rId6">
              <a:extLst>
                <a:ext uri="{96DAC541-7B7A-43D3-8B79-37D633B846F1}">
                  <asvg:svgBlip xmlns:asvg="http://schemas.microsoft.com/office/drawing/2016/SVG/main" r:embed="rId7"/>
                </a:ext>
              </a:extLst>
            </a:blip>
            <a:stretch>
              <a:fillRect/>
            </a:stretch>
          </a:blipFill>
        </p:spPr>
        <p:txBody>
          <a:bodyPr/>
          <a:lstStyle/>
          <a:p>
            <a:endParaRPr lang="en-GB"/>
          </a:p>
        </p:txBody>
      </p:sp>
      <p:sp>
        <p:nvSpPr>
          <p:cNvPr id="6" name="TextBox 6"/>
          <p:cNvSpPr txBox="1"/>
          <p:nvPr/>
        </p:nvSpPr>
        <p:spPr>
          <a:xfrm>
            <a:off x="3685417" y="2637105"/>
            <a:ext cx="10913483" cy="3155351"/>
          </a:xfrm>
          <a:prstGeom prst="rect">
            <a:avLst/>
          </a:prstGeom>
        </p:spPr>
        <p:txBody>
          <a:bodyPr lIns="0" tIns="0" rIns="0" bIns="0" rtlCol="0" anchor="t">
            <a:spAutoFit/>
          </a:bodyPr>
          <a:lstStyle/>
          <a:p>
            <a:pPr algn="ctr">
              <a:lnSpc>
                <a:spcPts val="7872"/>
              </a:lnSpc>
            </a:pPr>
            <a:r>
              <a:rPr lang="en-US" sz="9600" dirty="0">
                <a:solidFill>
                  <a:srgbClr val="000000"/>
                </a:solidFill>
                <a:latin typeface="Gochi Hand"/>
              </a:rPr>
              <a:t>Mobile phones - </a:t>
            </a:r>
          </a:p>
          <a:p>
            <a:pPr algn="ctr">
              <a:lnSpc>
                <a:spcPts val="7872"/>
              </a:lnSpc>
            </a:pPr>
            <a:r>
              <a:rPr lang="en-US" sz="9600" dirty="0">
                <a:solidFill>
                  <a:srgbClr val="000000"/>
                </a:solidFill>
                <a:latin typeface="Gochi Hand"/>
              </a:rPr>
              <a:t>Let's hear what the children think...</a:t>
            </a:r>
          </a:p>
        </p:txBody>
      </p:sp>
      <p:sp>
        <p:nvSpPr>
          <p:cNvPr id="7" name="Freeform 7"/>
          <p:cNvSpPr/>
          <p:nvPr/>
        </p:nvSpPr>
        <p:spPr>
          <a:xfrm rot="7671314">
            <a:off x="13912223" y="6653363"/>
            <a:ext cx="3728345" cy="2367499"/>
          </a:xfrm>
          <a:custGeom>
            <a:avLst/>
            <a:gdLst/>
            <a:ahLst/>
            <a:cxnLst/>
            <a:rect l="l" t="t" r="r" b="b"/>
            <a:pathLst>
              <a:path w="3728345" h="2367499">
                <a:moveTo>
                  <a:pt x="0" y="0"/>
                </a:moveTo>
                <a:lnTo>
                  <a:pt x="3728345" y="0"/>
                </a:lnTo>
                <a:lnTo>
                  <a:pt x="3728345" y="2367499"/>
                </a:lnTo>
                <a:lnTo>
                  <a:pt x="0" y="2367499"/>
                </a:lnTo>
                <a:lnTo>
                  <a:pt x="0" y="0"/>
                </a:lnTo>
                <a:close/>
              </a:path>
            </a:pathLst>
          </a:custGeom>
          <a:blipFill>
            <a:blip r:embed="rId8">
              <a:extLst>
                <a:ext uri="{96DAC541-7B7A-43D3-8B79-37D633B846F1}">
                  <asvg:svgBlip xmlns:asvg="http://schemas.microsoft.com/office/drawing/2016/SVG/main" r:embed="rId9"/>
                </a:ext>
              </a:extLst>
            </a:blip>
            <a:stretch>
              <a:fillRect/>
            </a:stretch>
          </a:blipFill>
        </p:spPr>
        <p:txBody>
          <a:bodyPr/>
          <a:lstStyle/>
          <a:p>
            <a:endParaRPr lang="en-GB"/>
          </a:p>
        </p:txBody>
      </p:sp>
    </p:spTree>
    <p:extLst>
      <p:ext uri="{BB962C8B-B14F-4D97-AF65-F5344CB8AC3E}">
        <p14:creationId xmlns:p14="http://schemas.microsoft.com/office/powerpoint/2010/main" val="412385746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p:cNvPicPr>
            <a:picLocks noChangeAspect="1"/>
          </p:cNvPicPr>
          <p:nvPr/>
        </p:nvPicPr>
        <p:blipFill>
          <a:blip r:embed="rId3"/>
          <a:srcRect t="7825" b="7825"/>
          <a:stretch>
            <a:fillRect/>
          </a:stretch>
        </p:blipFill>
        <p:spPr>
          <a:xfrm>
            <a:off x="0" y="0"/>
            <a:ext cx="18288000" cy="10287000"/>
          </a:xfrm>
          <a:prstGeom prst="rect">
            <a:avLst/>
          </a:prstGeom>
        </p:spPr>
      </p:pic>
      <p:sp>
        <p:nvSpPr>
          <p:cNvPr id="3" name="Freeform 3"/>
          <p:cNvSpPr/>
          <p:nvPr/>
        </p:nvSpPr>
        <p:spPr>
          <a:xfrm>
            <a:off x="252033" y="2700599"/>
            <a:ext cx="8609895" cy="3791835"/>
          </a:xfrm>
          <a:custGeom>
            <a:avLst/>
            <a:gdLst/>
            <a:ahLst/>
            <a:cxnLst/>
            <a:rect l="l" t="t" r="r" b="b"/>
            <a:pathLst>
              <a:path w="8609895" h="3791835">
                <a:moveTo>
                  <a:pt x="0" y="0"/>
                </a:moveTo>
                <a:lnTo>
                  <a:pt x="8609895" y="0"/>
                </a:lnTo>
                <a:lnTo>
                  <a:pt x="8609895" y="3791835"/>
                </a:lnTo>
                <a:lnTo>
                  <a:pt x="0" y="3791835"/>
                </a:lnTo>
                <a:lnTo>
                  <a:pt x="0" y="0"/>
                </a:lnTo>
                <a:close/>
              </a:path>
            </a:pathLst>
          </a:custGeom>
          <a:blipFill>
            <a:blip r:embed="rId4"/>
            <a:stretch>
              <a:fillRect l="-16157" t="-92539"/>
            </a:stretch>
          </a:blipFill>
        </p:spPr>
        <p:txBody>
          <a:bodyPr/>
          <a:lstStyle/>
          <a:p>
            <a:endParaRPr lang="en-GB"/>
          </a:p>
        </p:txBody>
      </p:sp>
      <p:sp>
        <p:nvSpPr>
          <p:cNvPr id="4" name="Freeform 4"/>
          <p:cNvSpPr/>
          <p:nvPr/>
        </p:nvSpPr>
        <p:spPr>
          <a:xfrm rot="-3026566">
            <a:off x="131467" y="1185895"/>
            <a:ext cx="2079736" cy="1320632"/>
          </a:xfrm>
          <a:custGeom>
            <a:avLst/>
            <a:gdLst/>
            <a:ahLst/>
            <a:cxnLst/>
            <a:rect l="l" t="t" r="r" b="b"/>
            <a:pathLst>
              <a:path w="2079736" h="1320632">
                <a:moveTo>
                  <a:pt x="0" y="0"/>
                </a:moveTo>
                <a:lnTo>
                  <a:pt x="2079736" y="0"/>
                </a:lnTo>
                <a:lnTo>
                  <a:pt x="2079736" y="1320632"/>
                </a:lnTo>
                <a:lnTo>
                  <a:pt x="0" y="1320632"/>
                </a:lnTo>
                <a:lnTo>
                  <a:pt x="0" y="0"/>
                </a:lnTo>
                <a:close/>
              </a:path>
            </a:pathLst>
          </a:custGeom>
          <a:blipFill>
            <a:blip r:embed="rId5">
              <a:extLst>
                <a:ext uri="{96DAC541-7B7A-43D3-8B79-37D633B846F1}">
                  <asvg:svgBlip xmlns:asvg="http://schemas.microsoft.com/office/drawing/2016/SVG/main" r:embed="rId6"/>
                </a:ext>
              </a:extLst>
            </a:blip>
            <a:stretch>
              <a:fillRect/>
            </a:stretch>
          </a:blipFill>
        </p:spPr>
        <p:txBody>
          <a:bodyPr/>
          <a:lstStyle/>
          <a:p>
            <a:endParaRPr lang="en-GB"/>
          </a:p>
        </p:txBody>
      </p:sp>
      <p:sp>
        <p:nvSpPr>
          <p:cNvPr id="5" name="TextBox 5"/>
          <p:cNvSpPr txBox="1"/>
          <p:nvPr/>
        </p:nvSpPr>
        <p:spPr>
          <a:xfrm>
            <a:off x="3687259" y="608528"/>
            <a:ext cx="10913483" cy="2092071"/>
          </a:xfrm>
          <a:prstGeom prst="rect">
            <a:avLst/>
          </a:prstGeom>
        </p:spPr>
        <p:txBody>
          <a:bodyPr lIns="0" tIns="0" rIns="0" bIns="0" rtlCol="0" anchor="t">
            <a:spAutoFit/>
          </a:bodyPr>
          <a:lstStyle/>
          <a:p>
            <a:pPr algn="ctr">
              <a:lnSpc>
                <a:spcPts val="7872"/>
              </a:lnSpc>
            </a:pPr>
            <a:r>
              <a:rPr lang="en-US" sz="9600">
                <a:solidFill>
                  <a:srgbClr val="FFFFFF"/>
                </a:solidFill>
                <a:latin typeface="Gochi Hand"/>
              </a:rPr>
              <a:t>Why do you need a mobile phone?</a:t>
            </a:r>
          </a:p>
        </p:txBody>
      </p:sp>
      <p:sp>
        <p:nvSpPr>
          <p:cNvPr id="6" name="Freeform 6"/>
          <p:cNvSpPr/>
          <p:nvPr/>
        </p:nvSpPr>
        <p:spPr>
          <a:xfrm rot="7671314">
            <a:off x="14345198" y="7341378"/>
            <a:ext cx="3728345" cy="2367499"/>
          </a:xfrm>
          <a:custGeom>
            <a:avLst/>
            <a:gdLst/>
            <a:ahLst/>
            <a:cxnLst/>
            <a:rect l="l" t="t" r="r" b="b"/>
            <a:pathLst>
              <a:path w="3728345" h="2367499">
                <a:moveTo>
                  <a:pt x="0" y="0"/>
                </a:moveTo>
                <a:lnTo>
                  <a:pt x="3728345" y="0"/>
                </a:lnTo>
                <a:lnTo>
                  <a:pt x="3728345" y="2367499"/>
                </a:lnTo>
                <a:lnTo>
                  <a:pt x="0" y="2367499"/>
                </a:lnTo>
                <a:lnTo>
                  <a:pt x="0" y="0"/>
                </a:lnTo>
                <a:close/>
              </a:path>
            </a:pathLst>
          </a:custGeom>
          <a:blipFill>
            <a:blip r:embed="rId7">
              <a:extLst>
                <a:ext uri="{96DAC541-7B7A-43D3-8B79-37D633B846F1}">
                  <asvg:svgBlip xmlns:asvg="http://schemas.microsoft.com/office/drawing/2016/SVG/main" r:embed="rId8"/>
                </a:ext>
              </a:extLst>
            </a:blip>
            <a:stretch>
              <a:fillRect/>
            </a:stretch>
          </a:blipFill>
        </p:spPr>
        <p:txBody>
          <a:bodyPr/>
          <a:lstStyle/>
          <a:p>
            <a:endParaRPr lang="en-GB"/>
          </a:p>
        </p:txBody>
      </p:sp>
      <p:sp>
        <p:nvSpPr>
          <p:cNvPr id="7" name="TextBox 7"/>
          <p:cNvSpPr txBox="1"/>
          <p:nvPr/>
        </p:nvSpPr>
        <p:spPr>
          <a:xfrm>
            <a:off x="498903" y="2982734"/>
            <a:ext cx="7509049" cy="2452355"/>
          </a:xfrm>
          <a:prstGeom prst="rect">
            <a:avLst/>
          </a:prstGeom>
        </p:spPr>
        <p:txBody>
          <a:bodyPr lIns="0" tIns="0" rIns="0" bIns="0" rtlCol="0" anchor="t">
            <a:spAutoFit/>
          </a:bodyPr>
          <a:lstStyle/>
          <a:p>
            <a:pPr algn="ctr">
              <a:lnSpc>
                <a:spcPts val="6580"/>
              </a:lnSpc>
              <a:spcBef>
                <a:spcPct val="0"/>
              </a:spcBef>
            </a:pPr>
            <a:r>
              <a:rPr lang="en-US" sz="4700">
                <a:solidFill>
                  <a:srgbClr val="000000"/>
                </a:solidFill>
                <a:latin typeface="Gochi Hand"/>
              </a:rPr>
              <a:t>"To communicate with people because if  I get lost I can ring someone." </a:t>
            </a:r>
          </a:p>
        </p:txBody>
      </p:sp>
      <p:sp>
        <p:nvSpPr>
          <p:cNvPr id="8" name="Freeform 8"/>
          <p:cNvSpPr/>
          <p:nvPr/>
        </p:nvSpPr>
        <p:spPr>
          <a:xfrm>
            <a:off x="9392819" y="3473196"/>
            <a:ext cx="8609895" cy="5557853"/>
          </a:xfrm>
          <a:custGeom>
            <a:avLst/>
            <a:gdLst/>
            <a:ahLst/>
            <a:cxnLst/>
            <a:rect l="l" t="t" r="r" b="b"/>
            <a:pathLst>
              <a:path w="8609895" h="5557853">
                <a:moveTo>
                  <a:pt x="0" y="0"/>
                </a:moveTo>
                <a:lnTo>
                  <a:pt x="8609894" y="0"/>
                </a:lnTo>
                <a:lnTo>
                  <a:pt x="8609894" y="5557853"/>
                </a:lnTo>
                <a:lnTo>
                  <a:pt x="0" y="5557853"/>
                </a:lnTo>
                <a:lnTo>
                  <a:pt x="0" y="0"/>
                </a:lnTo>
                <a:close/>
              </a:path>
            </a:pathLst>
          </a:custGeom>
          <a:blipFill>
            <a:blip r:embed="rId4"/>
            <a:stretch>
              <a:fillRect l="-46970" t="-92539" r="-23287"/>
            </a:stretch>
          </a:blipFill>
        </p:spPr>
        <p:txBody>
          <a:bodyPr/>
          <a:lstStyle/>
          <a:p>
            <a:endParaRPr lang="en-GB"/>
          </a:p>
        </p:txBody>
      </p:sp>
      <p:sp>
        <p:nvSpPr>
          <p:cNvPr id="9" name="TextBox 9"/>
          <p:cNvSpPr txBox="1"/>
          <p:nvPr/>
        </p:nvSpPr>
        <p:spPr>
          <a:xfrm>
            <a:off x="9750251" y="3874460"/>
            <a:ext cx="7509049" cy="4109705"/>
          </a:xfrm>
          <a:prstGeom prst="rect">
            <a:avLst/>
          </a:prstGeom>
        </p:spPr>
        <p:txBody>
          <a:bodyPr lIns="0" tIns="0" rIns="0" bIns="0" rtlCol="0" anchor="t">
            <a:spAutoFit/>
          </a:bodyPr>
          <a:lstStyle/>
          <a:p>
            <a:pPr algn="ctr">
              <a:lnSpc>
                <a:spcPts val="6580"/>
              </a:lnSpc>
              <a:spcBef>
                <a:spcPct val="0"/>
              </a:spcBef>
            </a:pPr>
            <a:r>
              <a:rPr lang="en-US" sz="4700">
                <a:solidFill>
                  <a:srgbClr val="000000"/>
                </a:solidFill>
                <a:latin typeface="Gochi Hand"/>
              </a:rPr>
              <a:t>"Just for safety like when I am coming home from school or anywhere else alone something could happen to me or I could get lost." </a:t>
            </a:r>
          </a:p>
        </p:txBody>
      </p:sp>
      <p:sp>
        <p:nvSpPr>
          <p:cNvPr id="10" name="Freeform 10"/>
          <p:cNvSpPr/>
          <p:nvPr/>
        </p:nvSpPr>
        <p:spPr>
          <a:xfrm>
            <a:off x="1471582" y="6863909"/>
            <a:ext cx="7390346" cy="3254741"/>
          </a:xfrm>
          <a:custGeom>
            <a:avLst/>
            <a:gdLst/>
            <a:ahLst/>
            <a:cxnLst/>
            <a:rect l="l" t="t" r="r" b="b"/>
            <a:pathLst>
              <a:path w="7390346" h="3254741">
                <a:moveTo>
                  <a:pt x="0" y="0"/>
                </a:moveTo>
                <a:lnTo>
                  <a:pt x="7390346" y="0"/>
                </a:lnTo>
                <a:lnTo>
                  <a:pt x="7390346" y="3254741"/>
                </a:lnTo>
                <a:lnTo>
                  <a:pt x="0" y="3254741"/>
                </a:lnTo>
                <a:lnTo>
                  <a:pt x="0" y="0"/>
                </a:lnTo>
                <a:close/>
              </a:path>
            </a:pathLst>
          </a:custGeom>
          <a:blipFill>
            <a:blip r:embed="rId4"/>
            <a:stretch>
              <a:fillRect l="-16157" t="-92539"/>
            </a:stretch>
          </a:blipFill>
        </p:spPr>
        <p:txBody>
          <a:bodyPr/>
          <a:lstStyle/>
          <a:p>
            <a:endParaRPr lang="en-GB"/>
          </a:p>
        </p:txBody>
      </p:sp>
      <p:sp>
        <p:nvSpPr>
          <p:cNvPr id="11" name="TextBox 11"/>
          <p:cNvSpPr txBox="1"/>
          <p:nvPr/>
        </p:nvSpPr>
        <p:spPr>
          <a:xfrm>
            <a:off x="1412230" y="7222240"/>
            <a:ext cx="7509049" cy="1623680"/>
          </a:xfrm>
          <a:prstGeom prst="rect">
            <a:avLst/>
          </a:prstGeom>
        </p:spPr>
        <p:txBody>
          <a:bodyPr lIns="0" tIns="0" rIns="0" bIns="0" rtlCol="0" anchor="t">
            <a:spAutoFit/>
          </a:bodyPr>
          <a:lstStyle/>
          <a:p>
            <a:pPr algn="ctr">
              <a:lnSpc>
                <a:spcPts val="6580"/>
              </a:lnSpc>
              <a:spcBef>
                <a:spcPct val="0"/>
              </a:spcBef>
            </a:pPr>
            <a:r>
              <a:rPr lang="en-US" sz="4700">
                <a:solidFill>
                  <a:srgbClr val="000000"/>
                </a:solidFill>
                <a:latin typeface="Gochi Hand"/>
              </a:rPr>
              <a:t>"When I'm bored I can play games on it." </a:t>
            </a:r>
          </a:p>
        </p:txBody>
      </p:sp>
    </p:spTree>
    <p:extLst>
      <p:ext uri="{BB962C8B-B14F-4D97-AF65-F5344CB8AC3E}">
        <p14:creationId xmlns:p14="http://schemas.microsoft.com/office/powerpoint/2010/main" val="50617193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p:cNvPicPr>
            <a:picLocks noChangeAspect="1"/>
          </p:cNvPicPr>
          <p:nvPr/>
        </p:nvPicPr>
        <p:blipFill>
          <a:blip r:embed="rId2"/>
          <a:srcRect t="7825" b="7825"/>
          <a:stretch>
            <a:fillRect/>
          </a:stretch>
        </p:blipFill>
        <p:spPr>
          <a:xfrm>
            <a:off x="0" y="0"/>
            <a:ext cx="18288000" cy="10287000"/>
          </a:xfrm>
          <a:prstGeom prst="rect">
            <a:avLst/>
          </a:prstGeom>
        </p:spPr>
      </p:pic>
      <p:sp>
        <p:nvSpPr>
          <p:cNvPr id="3" name="Freeform 3"/>
          <p:cNvSpPr/>
          <p:nvPr/>
        </p:nvSpPr>
        <p:spPr>
          <a:xfrm>
            <a:off x="252033" y="2700599"/>
            <a:ext cx="8609895" cy="3791835"/>
          </a:xfrm>
          <a:custGeom>
            <a:avLst/>
            <a:gdLst/>
            <a:ahLst/>
            <a:cxnLst/>
            <a:rect l="l" t="t" r="r" b="b"/>
            <a:pathLst>
              <a:path w="8609895" h="3791835">
                <a:moveTo>
                  <a:pt x="0" y="0"/>
                </a:moveTo>
                <a:lnTo>
                  <a:pt x="8609895" y="0"/>
                </a:lnTo>
                <a:lnTo>
                  <a:pt x="8609895" y="3791835"/>
                </a:lnTo>
                <a:lnTo>
                  <a:pt x="0" y="3791835"/>
                </a:lnTo>
                <a:lnTo>
                  <a:pt x="0" y="0"/>
                </a:lnTo>
                <a:close/>
              </a:path>
            </a:pathLst>
          </a:custGeom>
          <a:blipFill>
            <a:blip r:embed="rId3"/>
            <a:stretch>
              <a:fillRect l="-16157" t="-92539"/>
            </a:stretch>
          </a:blipFill>
        </p:spPr>
        <p:txBody>
          <a:bodyPr/>
          <a:lstStyle/>
          <a:p>
            <a:endParaRPr lang="en-GB"/>
          </a:p>
        </p:txBody>
      </p:sp>
      <p:sp>
        <p:nvSpPr>
          <p:cNvPr id="4" name="Freeform 4"/>
          <p:cNvSpPr/>
          <p:nvPr/>
        </p:nvSpPr>
        <p:spPr>
          <a:xfrm rot="-3026566">
            <a:off x="131467" y="1185895"/>
            <a:ext cx="2079736" cy="1320632"/>
          </a:xfrm>
          <a:custGeom>
            <a:avLst/>
            <a:gdLst/>
            <a:ahLst/>
            <a:cxnLst/>
            <a:rect l="l" t="t" r="r" b="b"/>
            <a:pathLst>
              <a:path w="2079736" h="1320632">
                <a:moveTo>
                  <a:pt x="0" y="0"/>
                </a:moveTo>
                <a:lnTo>
                  <a:pt x="2079736" y="0"/>
                </a:lnTo>
                <a:lnTo>
                  <a:pt x="2079736" y="1320632"/>
                </a:lnTo>
                <a:lnTo>
                  <a:pt x="0" y="1320632"/>
                </a:lnTo>
                <a:lnTo>
                  <a:pt x="0" y="0"/>
                </a:lnTo>
                <a:close/>
              </a:path>
            </a:pathLst>
          </a:custGeom>
          <a:blipFill>
            <a:blip r:embed="rId4">
              <a:extLst>
                <a:ext uri="{96DAC541-7B7A-43D3-8B79-37D633B846F1}">
                  <asvg:svgBlip xmlns:asvg="http://schemas.microsoft.com/office/drawing/2016/SVG/main" r:embed="rId5"/>
                </a:ext>
              </a:extLst>
            </a:blip>
            <a:stretch>
              <a:fillRect/>
            </a:stretch>
          </a:blipFill>
        </p:spPr>
        <p:txBody>
          <a:bodyPr/>
          <a:lstStyle/>
          <a:p>
            <a:endParaRPr lang="en-GB"/>
          </a:p>
        </p:txBody>
      </p:sp>
      <p:sp>
        <p:nvSpPr>
          <p:cNvPr id="5" name="TextBox 5"/>
          <p:cNvSpPr txBox="1"/>
          <p:nvPr/>
        </p:nvSpPr>
        <p:spPr>
          <a:xfrm>
            <a:off x="3687259" y="494228"/>
            <a:ext cx="10913483" cy="1547521"/>
          </a:xfrm>
          <a:prstGeom prst="rect">
            <a:avLst/>
          </a:prstGeom>
        </p:spPr>
        <p:txBody>
          <a:bodyPr lIns="0" tIns="0" rIns="0" bIns="0" rtlCol="0" anchor="t">
            <a:spAutoFit/>
          </a:bodyPr>
          <a:lstStyle/>
          <a:p>
            <a:pPr algn="ctr">
              <a:lnSpc>
                <a:spcPts val="5740"/>
              </a:lnSpc>
            </a:pPr>
            <a:r>
              <a:rPr lang="en-US" sz="7000">
                <a:solidFill>
                  <a:srgbClr val="FFFFFF"/>
                </a:solidFill>
                <a:latin typeface="Gochi Hand"/>
              </a:rPr>
              <a:t>Why do you need a mobile phone?</a:t>
            </a:r>
          </a:p>
        </p:txBody>
      </p:sp>
      <p:sp>
        <p:nvSpPr>
          <p:cNvPr id="6" name="Freeform 6"/>
          <p:cNvSpPr/>
          <p:nvPr/>
        </p:nvSpPr>
        <p:spPr>
          <a:xfrm rot="7671314">
            <a:off x="14345198" y="7341378"/>
            <a:ext cx="3728345" cy="2367499"/>
          </a:xfrm>
          <a:custGeom>
            <a:avLst/>
            <a:gdLst/>
            <a:ahLst/>
            <a:cxnLst/>
            <a:rect l="l" t="t" r="r" b="b"/>
            <a:pathLst>
              <a:path w="3728345" h="2367499">
                <a:moveTo>
                  <a:pt x="0" y="0"/>
                </a:moveTo>
                <a:lnTo>
                  <a:pt x="3728345" y="0"/>
                </a:lnTo>
                <a:lnTo>
                  <a:pt x="3728345" y="2367499"/>
                </a:lnTo>
                <a:lnTo>
                  <a:pt x="0" y="2367499"/>
                </a:lnTo>
                <a:lnTo>
                  <a:pt x="0" y="0"/>
                </a:lnTo>
                <a:close/>
              </a:path>
            </a:pathLst>
          </a:custGeom>
          <a:blipFill>
            <a:blip r:embed="rId6">
              <a:extLst>
                <a:ext uri="{96DAC541-7B7A-43D3-8B79-37D633B846F1}">
                  <asvg:svgBlip xmlns:asvg="http://schemas.microsoft.com/office/drawing/2016/SVG/main" r:embed="rId7"/>
                </a:ext>
              </a:extLst>
            </a:blip>
            <a:stretch>
              <a:fillRect/>
            </a:stretch>
          </a:blipFill>
        </p:spPr>
        <p:txBody>
          <a:bodyPr/>
          <a:lstStyle/>
          <a:p>
            <a:endParaRPr lang="en-GB"/>
          </a:p>
        </p:txBody>
      </p:sp>
      <p:sp>
        <p:nvSpPr>
          <p:cNvPr id="7" name="TextBox 7"/>
          <p:cNvSpPr txBox="1"/>
          <p:nvPr/>
        </p:nvSpPr>
        <p:spPr>
          <a:xfrm>
            <a:off x="252033" y="2614874"/>
            <a:ext cx="8363025" cy="3281030"/>
          </a:xfrm>
          <a:prstGeom prst="rect">
            <a:avLst/>
          </a:prstGeom>
        </p:spPr>
        <p:txBody>
          <a:bodyPr lIns="0" tIns="0" rIns="0" bIns="0" rtlCol="0" anchor="t">
            <a:spAutoFit/>
          </a:bodyPr>
          <a:lstStyle/>
          <a:p>
            <a:pPr algn="ctr">
              <a:lnSpc>
                <a:spcPts val="6580"/>
              </a:lnSpc>
              <a:spcBef>
                <a:spcPct val="0"/>
              </a:spcBef>
            </a:pPr>
            <a:r>
              <a:rPr lang="en-US" sz="4700">
                <a:solidFill>
                  <a:srgbClr val="000000"/>
                </a:solidFill>
                <a:latin typeface="Gochi Hand"/>
              </a:rPr>
              <a:t>"To do homework or for keeping in touch with friends or family so I can speak to them if I don't see them very often." </a:t>
            </a:r>
          </a:p>
        </p:txBody>
      </p:sp>
      <p:sp>
        <p:nvSpPr>
          <p:cNvPr id="8" name="Freeform 8"/>
          <p:cNvSpPr/>
          <p:nvPr/>
        </p:nvSpPr>
        <p:spPr>
          <a:xfrm>
            <a:off x="9678105" y="1846211"/>
            <a:ext cx="8609895" cy="5557853"/>
          </a:xfrm>
          <a:custGeom>
            <a:avLst/>
            <a:gdLst/>
            <a:ahLst/>
            <a:cxnLst/>
            <a:rect l="l" t="t" r="r" b="b"/>
            <a:pathLst>
              <a:path w="8609895" h="5557853">
                <a:moveTo>
                  <a:pt x="0" y="0"/>
                </a:moveTo>
                <a:lnTo>
                  <a:pt x="8609895" y="0"/>
                </a:lnTo>
                <a:lnTo>
                  <a:pt x="8609895" y="5557853"/>
                </a:lnTo>
                <a:lnTo>
                  <a:pt x="0" y="5557853"/>
                </a:lnTo>
                <a:lnTo>
                  <a:pt x="0" y="0"/>
                </a:lnTo>
                <a:close/>
              </a:path>
            </a:pathLst>
          </a:custGeom>
          <a:blipFill>
            <a:blip r:embed="rId3"/>
            <a:stretch>
              <a:fillRect l="-46970" t="-92539" r="-23287"/>
            </a:stretch>
          </a:blipFill>
        </p:spPr>
        <p:txBody>
          <a:bodyPr/>
          <a:lstStyle/>
          <a:p>
            <a:endParaRPr lang="en-GB"/>
          </a:p>
        </p:txBody>
      </p:sp>
      <p:sp>
        <p:nvSpPr>
          <p:cNvPr id="9" name="TextBox 9"/>
          <p:cNvSpPr txBox="1"/>
          <p:nvPr/>
        </p:nvSpPr>
        <p:spPr>
          <a:xfrm>
            <a:off x="9952619" y="1925530"/>
            <a:ext cx="7509049" cy="4938380"/>
          </a:xfrm>
          <a:prstGeom prst="rect">
            <a:avLst/>
          </a:prstGeom>
        </p:spPr>
        <p:txBody>
          <a:bodyPr lIns="0" tIns="0" rIns="0" bIns="0" rtlCol="0" anchor="t">
            <a:spAutoFit/>
          </a:bodyPr>
          <a:lstStyle/>
          <a:p>
            <a:pPr algn="ctr">
              <a:lnSpc>
                <a:spcPts val="6580"/>
              </a:lnSpc>
              <a:spcBef>
                <a:spcPct val="0"/>
              </a:spcBef>
            </a:pPr>
            <a:r>
              <a:rPr lang="en-US" sz="4700">
                <a:solidFill>
                  <a:srgbClr val="000000"/>
                </a:solidFill>
                <a:latin typeface="Gochi Hand"/>
              </a:rPr>
              <a:t>"I feel the need to have a phone because what if a fire or a flood happens when I'm alone. I also need a phone to send text messages about important things." </a:t>
            </a:r>
          </a:p>
        </p:txBody>
      </p:sp>
      <p:sp>
        <p:nvSpPr>
          <p:cNvPr id="10" name="Freeform 10"/>
          <p:cNvSpPr/>
          <p:nvPr/>
        </p:nvSpPr>
        <p:spPr>
          <a:xfrm>
            <a:off x="1471582" y="6863909"/>
            <a:ext cx="7390346" cy="2714586"/>
          </a:xfrm>
          <a:custGeom>
            <a:avLst/>
            <a:gdLst/>
            <a:ahLst/>
            <a:cxnLst/>
            <a:rect l="l" t="t" r="r" b="b"/>
            <a:pathLst>
              <a:path w="7390346" h="2714586">
                <a:moveTo>
                  <a:pt x="0" y="0"/>
                </a:moveTo>
                <a:lnTo>
                  <a:pt x="7390346" y="0"/>
                </a:lnTo>
                <a:lnTo>
                  <a:pt x="7390346" y="2714586"/>
                </a:lnTo>
                <a:lnTo>
                  <a:pt x="0" y="2714586"/>
                </a:lnTo>
                <a:lnTo>
                  <a:pt x="0" y="0"/>
                </a:lnTo>
                <a:close/>
              </a:path>
            </a:pathLst>
          </a:custGeom>
          <a:blipFill>
            <a:blip r:embed="rId3"/>
            <a:stretch>
              <a:fillRect l="-16157" t="-130851"/>
            </a:stretch>
          </a:blipFill>
        </p:spPr>
        <p:txBody>
          <a:bodyPr/>
          <a:lstStyle/>
          <a:p>
            <a:endParaRPr lang="en-GB"/>
          </a:p>
        </p:txBody>
      </p:sp>
      <p:sp>
        <p:nvSpPr>
          <p:cNvPr id="11" name="TextBox 11"/>
          <p:cNvSpPr txBox="1"/>
          <p:nvPr/>
        </p:nvSpPr>
        <p:spPr>
          <a:xfrm>
            <a:off x="1412230" y="7222240"/>
            <a:ext cx="7509049" cy="795005"/>
          </a:xfrm>
          <a:prstGeom prst="rect">
            <a:avLst/>
          </a:prstGeom>
        </p:spPr>
        <p:txBody>
          <a:bodyPr lIns="0" tIns="0" rIns="0" bIns="0" rtlCol="0" anchor="t">
            <a:spAutoFit/>
          </a:bodyPr>
          <a:lstStyle/>
          <a:p>
            <a:pPr algn="ctr">
              <a:lnSpc>
                <a:spcPts val="6580"/>
              </a:lnSpc>
              <a:spcBef>
                <a:spcPct val="0"/>
              </a:spcBef>
            </a:pPr>
            <a:r>
              <a:rPr lang="en-US" sz="4700">
                <a:solidFill>
                  <a:srgbClr val="000000"/>
                </a:solidFill>
                <a:latin typeface="Gochi Hand"/>
              </a:rPr>
              <a:t>"So I can feel grown up." </a:t>
            </a: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p:cNvPicPr>
            <a:picLocks noChangeAspect="1"/>
          </p:cNvPicPr>
          <p:nvPr/>
        </p:nvPicPr>
        <p:blipFill>
          <a:blip r:embed="rId2"/>
          <a:srcRect t="7825" b="7825"/>
          <a:stretch>
            <a:fillRect/>
          </a:stretch>
        </p:blipFill>
        <p:spPr>
          <a:xfrm>
            <a:off x="0" y="0"/>
            <a:ext cx="18288000" cy="10287000"/>
          </a:xfrm>
          <a:prstGeom prst="rect">
            <a:avLst/>
          </a:prstGeom>
        </p:spPr>
      </p:pic>
      <p:sp>
        <p:nvSpPr>
          <p:cNvPr id="3" name="Freeform 3"/>
          <p:cNvSpPr/>
          <p:nvPr/>
        </p:nvSpPr>
        <p:spPr>
          <a:xfrm rot="-3026566">
            <a:off x="131467" y="1185895"/>
            <a:ext cx="2079736" cy="1320632"/>
          </a:xfrm>
          <a:custGeom>
            <a:avLst/>
            <a:gdLst/>
            <a:ahLst/>
            <a:cxnLst/>
            <a:rect l="l" t="t" r="r" b="b"/>
            <a:pathLst>
              <a:path w="2079736" h="1320632">
                <a:moveTo>
                  <a:pt x="0" y="0"/>
                </a:moveTo>
                <a:lnTo>
                  <a:pt x="2079736" y="0"/>
                </a:lnTo>
                <a:lnTo>
                  <a:pt x="2079736" y="1320632"/>
                </a:lnTo>
                <a:lnTo>
                  <a:pt x="0" y="1320632"/>
                </a:lnTo>
                <a:lnTo>
                  <a:pt x="0" y="0"/>
                </a:lnTo>
                <a:close/>
              </a:path>
            </a:pathLst>
          </a:custGeom>
          <a:blipFill>
            <a:blip r:embed="rId3">
              <a:extLst>
                <a:ext uri="{96DAC541-7B7A-43D3-8B79-37D633B846F1}">
                  <asvg:svgBlip xmlns:asvg="http://schemas.microsoft.com/office/drawing/2016/SVG/main" r:embed="rId4"/>
                </a:ext>
              </a:extLst>
            </a:blip>
            <a:stretch>
              <a:fillRect/>
            </a:stretch>
          </a:blipFill>
        </p:spPr>
        <p:txBody>
          <a:bodyPr/>
          <a:lstStyle/>
          <a:p>
            <a:endParaRPr lang="en-GB"/>
          </a:p>
        </p:txBody>
      </p:sp>
      <p:sp>
        <p:nvSpPr>
          <p:cNvPr id="4" name="TextBox 4"/>
          <p:cNvSpPr txBox="1"/>
          <p:nvPr/>
        </p:nvSpPr>
        <p:spPr>
          <a:xfrm>
            <a:off x="3687259" y="494228"/>
            <a:ext cx="10913483" cy="1547521"/>
          </a:xfrm>
          <a:prstGeom prst="rect">
            <a:avLst/>
          </a:prstGeom>
        </p:spPr>
        <p:txBody>
          <a:bodyPr lIns="0" tIns="0" rIns="0" bIns="0" rtlCol="0" anchor="t">
            <a:spAutoFit/>
          </a:bodyPr>
          <a:lstStyle/>
          <a:p>
            <a:pPr algn="ctr">
              <a:lnSpc>
                <a:spcPts val="5740"/>
              </a:lnSpc>
            </a:pPr>
            <a:r>
              <a:rPr lang="en-US" sz="7000">
                <a:solidFill>
                  <a:srgbClr val="FFFFFF"/>
                </a:solidFill>
                <a:latin typeface="Gochi Hand"/>
              </a:rPr>
              <a:t>Why do you need a mobile phone?</a:t>
            </a:r>
          </a:p>
        </p:txBody>
      </p:sp>
      <p:sp>
        <p:nvSpPr>
          <p:cNvPr id="5" name="Freeform 5"/>
          <p:cNvSpPr/>
          <p:nvPr/>
        </p:nvSpPr>
        <p:spPr>
          <a:xfrm rot="7671314">
            <a:off x="14345198" y="7341378"/>
            <a:ext cx="3728345" cy="2367499"/>
          </a:xfrm>
          <a:custGeom>
            <a:avLst/>
            <a:gdLst/>
            <a:ahLst/>
            <a:cxnLst/>
            <a:rect l="l" t="t" r="r" b="b"/>
            <a:pathLst>
              <a:path w="3728345" h="2367499">
                <a:moveTo>
                  <a:pt x="0" y="0"/>
                </a:moveTo>
                <a:lnTo>
                  <a:pt x="3728345" y="0"/>
                </a:lnTo>
                <a:lnTo>
                  <a:pt x="3728345" y="2367499"/>
                </a:lnTo>
                <a:lnTo>
                  <a:pt x="0" y="2367499"/>
                </a:lnTo>
                <a:lnTo>
                  <a:pt x="0" y="0"/>
                </a:lnTo>
                <a:close/>
              </a:path>
            </a:pathLst>
          </a:custGeom>
          <a:blipFill>
            <a:blip r:embed="rId5">
              <a:extLst>
                <a:ext uri="{96DAC541-7B7A-43D3-8B79-37D633B846F1}">
                  <asvg:svgBlip xmlns:asvg="http://schemas.microsoft.com/office/drawing/2016/SVG/main" r:embed="rId6"/>
                </a:ext>
              </a:extLst>
            </a:blip>
            <a:stretch>
              <a:fillRect/>
            </a:stretch>
          </a:blipFill>
        </p:spPr>
        <p:txBody>
          <a:bodyPr/>
          <a:lstStyle/>
          <a:p>
            <a:endParaRPr lang="en-GB"/>
          </a:p>
        </p:txBody>
      </p:sp>
      <p:sp>
        <p:nvSpPr>
          <p:cNvPr id="6" name="Freeform 6"/>
          <p:cNvSpPr/>
          <p:nvPr/>
        </p:nvSpPr>
        <p:spPr>
          <a:xfrm>
            <a:off x="2342670" y="2041749"/>
            <a:ext cx="14204398" cy="4531095"/>
          </a:xfrm>
          <a:custGeom>
            <a:avLst/>
            <a:gdLst/>
            <a:ahLst/>
            <a:cxnLst/>
            <a:rect l="l" t="t" r="r" b="b"/>
            <a:pathLst>
              <a:path w="14204398" h="4531095">
                <a:moveTo>
                  <a:pt x="0" y="0"/>
                </a:moveTo>
                <a:lnTo>
                  <a:pt x="14204397" y="0"/>
                </a:lnTo>
                <a:lnTo>
                  <a:pt x="14204397" y="4531095"/>
                </a:lnTo>
                <a:lnTo>
                  <a:pt x="0" y="4531095"/>
                </a:lnTo>
                <a:lnTo>
                  <a:pt x="0" y="0"/>
                </a:lnTo>
                <a:close/>
              </a:path>
            </a:pathLst>
          </a:custGeom>
          <a:blipFill>
            <a:blip r:embed="rId7"/>
            <a:stretch>
              <a:fillRect l="-791" t="-189210" r="-25585"/>
            </a:stretch>
          </a:blipFill>
        </p:spPr>
        <p:txBody>
          <a:bodyPr/>
          <a:lstStyle/>
          <a:p>
            <a:endParaRPr lang="en-GB"/>
          </a:p>
        </p:txBody>
      </p:sp>
      <p:sp>
        <p:nvSpPr>
          <p:cNvPr id="7" name="TextBox 7"/>
          <p:cNvSpPr txBox="1"/>
          <p:nvPr/>
        </p:nvSpPr>
        <p:spPr>
          <a:xfrm>
            <a:off x="2471996" y="2047966"/>
            <a:ext cx="13344008" cy="3281030"/>
          </a:xfrm>
          <a:prstGeom prst="rect">
            <a:avLst/>
          </a:prstGeom>
        </p:spPr>
        <p:txBody>
          <a:bodyPr lIns="0" tIns="0" rIns="0" bIns="0" rtlCol="0" anchor="t">
            <a:spAutoFit/>
          </a:bodyPr>
          <a:lstStyle/>
          <a:p>
            <a:pPr algn="ctr">
              <a:lnSpc>
                <a:spcPts val="6580"/>
              </a:lnSpc>
              <a:spcBef>
                <a:spcPct val="0"/>
              </a:spcBef>
            </a:pPr>
            <a:r>
              <a:rPr lang="en-US" sz="4700">
                <a:solidFill>
                  <a:srgbClr val="000000"/>
                </a:solidFill>
                <a:latin typeface="Gochi Hand"/>
              </a:rPr>
              <a:t>"I want a phone because then I could go out by myself and call anyone when I want to. Also because it's portable , light and convenient for travelling when you have google maps." </a:t>
            </a:r>
          </a:p>
        </p:txBody>
      </p:sp>
      <p:sp>
        <p:nvSpPr>
          <p:cNvPr id="8" name="Freeform 8"/>
          <p:cNvSpPr/>
          <p:nvPr/>
        </p:nvSpPr>
        <p:spPr>
          <a:xfrm>
            <a:off x="451634" y="6960009"/>
            <a:ext cx="9324879" cy="2988695"/>
          </a:xfrm>
          <a:custGeom>
            <a:avLst/>
            <a:gdLst/>
            <a:ahLst/>
            <a:cxnLst/>
            <a:rect l="l" t="t" r="r" b="b"/>
            <a:pathLst>
              <a:path w="9324879" h="2988695">
                <a:moveTo>
                  <a:pt x="0" y="0"/>
                </a:moveTo>
                <a:lnTo>
                  <a:pt x="9324880" y="0"/>
                </a:lnTo>
                <a:lnTo>
                  <a:pt x="9324880" y="2988695"/>
                </a:lnTo>
                <a:lnTo>
                  <a:pt x="0" y="2988695"/>
                </a:lnTo>
                <a:lnTo>
                  <a:pt x="0" y="0"/>
                </a:lnTo>
                <a:close/>
              </a:path>
            </a:pathLst>
          </a:custGeom>
          <a:blipFill>
            <a:blip r:embed="rId7"/>
            <a:stretch>
              <a:fillRect l="-16157" t="-157263" b="-7302"/>
            </a:stretch>
          </a:blipFill>
        </p:spPr>
        <p:txBody>
          <a:bodyPr/>
          <a:lstStyle/>
          <a:p>
            <a:endParaRPr lang="en-GB"/>
          </a:p>
        </p:txBody>
      </p:sp>
      <p:sp>
        <p:nvSpPr>
          <p:cNvPr id="9" name="TextBox 9"/>
          <p:cNvSpPr txBox="1"/>
          <p:nvPr/>
        </p:nvSpPr>
        <p:spPr>
          <a:xfrm>
            <a:off x="1412230" y="7222240"/>
            <a:ext cx="7509049" cy="2452355"/>
          </a:xfrm>
          <a:prstGeom prst="rect">
            <a:avLst/>
          </a:prstGeom>
        </p:spPr>
        <p:txBody>
          <a:bodyPr lIns="0" tIns="0" rIns="0" bIns="0" rtlCol="0" anchor="t">
            <a:spAutoFit/>
          </a:bodyPr>
          <a:lstStyle/>
          <a:p>
            <a:pPr algn="ctr">
              <a:lnSpc>
                <a:spcPts val="6580"/>
              </a:lnSpc>
              <a:spcBef>
                <a:spcPct val="0"/>
              </a:spcBef>
            </a:pPr>
            <a:r>
              <a:rPr lang="en-US" sz="4700">
                <a:solidFill>
                  <a:srgbClr val="000000"/>
                </a:solidFill>
                <a:latin typeface="Gochi Hand"/>
              </a:rPr>
              <a:t>"I want a phone because I want to be able to be part of group chats." </a:t>
            </a: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p:cNvPicPr>
            <a:picLocks noChangeAspect="1"/>
          </p:cNvPicPr>
          <p:nvPr/>
        </p:nvPicPr>
        <p:blipFill>
          <a:blip r:embed="rId2"/>
          <a:srcRect t="7825" b="7825"/>
          <a:stretch>
            <a:fillRect/>
          </a:stretch>
        </p:blipFill>
        <p:spPr>
          <a:xfrm>
            <a:off x="0" y="0"/>
            <a:ext cx="18288000" cy="10287000"/>
          </a:xfrm>
          <a:prstGeom prst="rect">
            <a:avLst/>
          </a:prstGeom>
        </p:spPr>
      </p:pic>
      <p:sp>
        <p:nvSpPr>
          <p:cNvPr id="3" name="Freeform 3"/>
          <p:cNvSpPr/>
          <p:nvPr/>
        </p:nvSpPr>
        <p:spPr>
          <a:xfrm>
            <a:off x="2507923" y="1054542"/>
            <a:ext cx="13268472" cy="6782570"/>
          </a:xfrm>
          <a:custGeom>
            <a:avLst/>
            <a:gdLst/>
            <a:ahLst/>
            <a:cxnLst/>
            <a:rect l="l" t="t" r="r" b="b"/>
            <a:pathLst>
              <a:path w="13268472" h="6782570">
                <a:moveTo>
                  <a:pt x="0" y="0"/>
                </a:moveTo>
                <a:lnTo>
                  <a:pt x="13268473" y="0"/>
                </a:lnTo>
                <a:lnTo>
                  <a:pt x="13268473" y="6782571"/>
                </a:lnTo>
                <a:lnTo>
                  <a:pt x="0" y="6782571"/>
                </a:lnTo>
                <a:lnTo>
                  <a:pt x="0" y="0"/>
                </a:lnTo>
                <a:close/>
              </a:path>
            </a:pathLst>
          </a:custGeom>
          <a:blipFill>
            <a:blip r:embed="rId3"/>
            <a:stretch>
              <a:fillRect l="-16157" t="-65881"/>
            </a:stretch>
          </a:blipFill>
        </p:spPr>
        <p:txBody>
          <a:bodyPr/>
          <a:lstStyle/>
          <a:p>
            <a:endParaRPr lang="en-GB"/>
          </a:p>
        </p:txBody>
      </p:sp>
      <p:sp>
        <p:nvSpPr>
          <p:cNvPr id="4" name="Freeform 4"/>
          <p:cNvSpPr/>
          <p:nvPr/>
        </p:nvSpPr>
        <p:spPr>
          <a:xfrm rot="721296">
            <a:off x="5044912" y="6554349"/>
            <a:ext cx="5637056" cy="1434887"/>
          </a:xfrm>
          <a:custGeom>
            <a:avLst/>
            <a:gdLst/>
            <a:ahLst/>
            <a:cxnLst/>
            <a:rect l="l" t="t" r="r" b="b"/>
            <a:pathLst>
              <a:path w="5637056" h="1434887">
                <a:moveTo>
                  <a:pt x="0" y="0"/>
                </a:moveTo>
                <a:lnTo>
                  <a:pt x="5637056" y="0"/>
                </a:lnTo>
                <a:lnTo>
                  <a:pt x="5637056" y="1434887"/>
                </a:lnTo>
                <a:lnTo>
                  <a:pt x="0" y="1434887"/>
                </a:lnTo>
                <a:lnTo>
                  <a:pt x="0" y="0"/>
                </a:lnTo>
                <a:close/>
              </a:path>
            </a:pathLst>
          </a:custGeom>
          <a:blipFill>
            <a:blip r:embed="rId4">
              <a:extLst>
                <a:ext uri="{96DAC541-7B7A-43D3-8B79-37D633B846F1}">
                  <asvg:svgBlip xmlns:asvg="http://schemas.microsoft.com/office/drawing/2016/SVG/main" r:embed="rId5"/>
                </a:ext>
              </a:extLst>
            </a:blip>
            <a:stretch>
              <a:fillRect/>
            </a:stretch>
          </a:blipFill>
        </p:spPr>
        <p:txBody>
          <a:bodyPr/>
          <a:lstStyle/>
          <a:p>
            <a:endParaRPr lang="en-GB"/>
          </a:p>
        </p:txBody>
      </p:sp>
      <p:sp>
        <p:nvSpPr>
          <p:cNvPr id="5" name="Freeform 5"/>
          <p:cNvSpPr/>
          <p:nvPr/>
        </p:nvSpPr>
        <p:spPr>
          <a:xfrm rot="-3026566">
            <a:off x="235681" y="1533304"/>
            <a:ext cx="3728345" cy="2367499"/>
          </a:xfrm>
          <a:custGeom>
            <a:avLst/>
            <a:gdLst/>
            <a:ahLst/>
            <a:cxnLst/>
            <a:rect l="l" t="t" r="r" b="b"/>
            <a:pathLst>
              <a:path w="3728345" h="2367499">
                <a:moveTo>
                  <a:pt x="0" y="0"/>
                </a:moveTo>
                <a:lnTo>
                  <a:pt x="3728345" y="0"/>
                </a:lnTo>
                <a:lnTo>
                  <a:pt x="3728345" y="2367499"/>
                </a:lnTo>
                <a:lnTo>
                  <a:pt x="0" y="2367499"/>
                </a:lnTo>
                <a:lnTo>
                  <a:pt x="0" y="0"/>
                </a:lnTo>
                <a:close/>
              </a:path>
            </a:pathLst>
          </a:custGeom>
          <a:blipFill>
            <a:blip r:embed="rId6">
              <a:extLst>
                <a:ext uri="{96DAC541-7B7A-43D3-8B79-37D633B846F1}">
                  <asvg:svgBlip xmlns:asvg="http://schemas.microsoft.com/office/drawing/2016/SVG/main" r:embed="rId7"/>
                </a:ext>
              </a:extLst>
            </a:blip>
            <a:stretch>
              <a:fillRect/>
            </a:stretch>
          </a:blipFill>
        </p:spPr>
        <p:txBody>
          <a:bodyPr/>
          <a:lstStyle/>
          <a:p>
            <a:endParaRPr lang="en-GB"/>
          </a:p>
        </p:txBody>
      </p:sp>
      <p:sp>
        <p:nvSpPr>
          <p:cNvPr id="6" name="TextBox 6"/>
          <p:cNvSpPr txBox="1"/>
          <p:nvPr/>
        </p:nvSpPr>
        <p:spPr>
          <a:xfrm>
            <a:off x="3685418" y="2429198"/>
            <a:ext cx="10913483" cy="3155351"/>
          </a:xfrm>
          <a:prstGeom prst="rect">
            <a:avLst/>
          </a:prstGeom>
        </p:spPr>
        <p:txBody>
          <a:bodyPr lIns="0" tIns="0" rIns="0" bIns="0" rtlCol="0" anchor="t">
            <a:spAutoFit/>
          </a:bodyPr>
          <a:lstStyle/>
          <a:p>
            <a:pPr algn="ctr">
              <a:lnSpc>
                <a:spcPts val="7872"/>
              </a:lnSpc>
            </a:pPr>
            <a:r>
              <a:rPr lang="en-US" sz="9600" dirty="0">
                <a:solidFill>
                  <a:srgbClr val="000000"/>
                </a:solidFill>
                <a:latin typeface="Gochi Hand"/>
              </a:rPr>
              <a:t>Parents, why does your child need a mobile phone?</a:t>
            </a:r>
          </a:p>
        </p:txBody>
      </p:sp>
      <p:sp>
        <p:nvSpPr>
          <p:cNvPr id="7" name="Freeform 7"/>
          <p:cNvSpPr/>
          <p:nvPr/>
        </p:nvSpPr>
        <p:spPr>
          <a:xfrm rot="7671314">
            <a:off x="13912223" y="6653363"/>
            <a:ext cx="3728345" cy="2367499"/>
          </a:xfrm>
          <a:custGeom>
            <a:avLst/>
            <a:gdLst/>
            <a:ahLst/>
            <a:cxnLst/>
            <a:rect l="l" t="t" r="r" b="b"/>
            <a:pathLst>
              <a:path w="3728345" h="2367499">
                <a:moveTo>
                  <a:pt x="0" y="0"/>
                </a:moveTo>
                <a:lnTo>
                  <a:pt x="3728345" y="0"/>
                </a:lnTo>
                <a:lnTo>
                  <a:pt x="3728345" y="2367499"/>
                </a:lnTo>
                <a:lnTo>
                  <a:pt x="0" y="2367499"/>
                </a:lnTo>
                <a:lnTo>
                  <a:pt x="0" y="0"/>
                </a:lnTo>
                <a:close/>
              </a:path>
            </a:pathLst>
          </a:custGeom>
          <a:blipFill>
            <a:blip r:embed="rId8">
              <a:extLst>
                <a:ext uri="{96DAC541-7B7A-43D3-8B79-37D633B846F1}">
                  <asvg:svgBlip xmlns:asvg="http://schemas.microsoft.com/office/drawing/2016/SVG/main" r:embed="rId9"/>
                </a:ext>
              </a:extLst>
            </a:blip>
            <a:stretch>
              <a:fillRect/>
            </a:stretch>
          </a:blipFill>
        </p:spPr>
        <p:txBody>
          <a:bodyPr/>
          <a:lstStyle/>
          <a:p>
            <a:endParaRPr lang="en-GB"/>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p:cNvPicPr>
            <a:picLocks noChangeAspect="1"/>
          </p:cNvPicPr>
          <p:nvPr/>
        </p:nvPicPr>
        <p:blipFill>
          <a:blip r:embed="rId2"/>
          <a:srcRect t="7825" b="7825"/>
          <a:stretch>
            <a:fillRect/>
          </a:stretch>
        </p:blipFill>
        <p:spPr>
          <a:xfrm>
            <a:off x="0" y="0"/>
            <a:ext cx="18288000" cy="10287000"/>
          </a:xfrm>
          <a:prstGeom prst="rect">
            <a:avLst/>
          </a:prstGeom>
        </p:spPr>
      </p:pic>
      <p:sp>
        <p:nvSpPr>
          <p:cNvPr id="3" name="Freeform 3"/>
          <p:cNvSpPr/>
          <p:nvPr/>
        </p:nvSpPr>
        <p:spPr>
          <a:xfrm flipH="1">
            <a:off x="-422436" y="-345093"/>
            <a:ext cx="4947445" cy="1942997"/>
          </a:xfrm>
          <a:custGeom>
            <a:avLst/>
            <a:gdLst/>
            <a:ahLst/>
            <a:cxnLst/>
            <a:rect l="l" t="t" r="r" b="b"/>
            <a:pathLst>
              <a:path w="4947445" h="1942997">
                <a:moveTo>
                  <a:pt x="4947445" y="0"/>
                </a:moveTo>
                <a:lnTo>
                  <a:pt x="0" y="0"/>
                </a:lnTo>
                <a:lnTo>
                  <a:pt x="0" y="1942997"/>
                </a:lnTo>
                <a:lnTo>
                  <a:pt x="4947445" y="1942997"/>
                </a:lnTo>
                <a:lnTo>
                  <a:pt x="4947445" y="0"/>
                </a:lnTo>
                <a:close/>
              </a:path>
            </a:pathLst>
          </a:custGeom>
          <a:blipFill>
            <a:blip r:embed="rId3">
              <a:extLst>
                <a:ext uri="{96DAC541-7B7A-43D3-8B79-37D633B846F1}">
                  <asvg:svgBlip xmlns:asvg="http://schemas.microsoft.com/office/drawing/2016/SVG/main" r:embed="rId4"/>
                </a:ext>
              </a:extLst>
            </a:blip>
            <a:stretch>
              <a:fillRect/>
            </a:stretch>
          </a:blipFill>
        </p:spPr>
        <p:txBody>
          <a:bodyPr/>
          <a:lstStyle/>
          <a:p>
            <a:endParaRPr lang="en-GB"/>
          </a:p>
        </p:txBody>
      </p:sp>
      <p:sp>
        <p:nvSpPr>
          <p:cNvPr id="4" name="Freeform 4"/>
          <p:cNvSpPr/>
          <p:nvPr/>
        </p:nvSpPr>
        <p:spPr>
          <a:xfrm rot="-5400000">
            <a:off x="5888283" y="-2290929"/>
            <a:ext cx="6511435" cy="12346104"/>
          </a:xfrm>
          <a:custGeom>
            <a:avLst/>
            <a:gdLst/>
            <a:ahLst/>
            <a:cxnLst/>
            <a:rect l="l" t="t" r="r" b="b"/>
            <a:pathLst>
              <a:path w="6511435" h="12346104">
                <a:moveTo>
                  <a:pt x="0" y="0"/>
                </a:moveTo>
                <a:lnTo>
                  <a:pt x="6511434" y="0"/>
                </a:lnTo>
                <a:lnTo>
                  <a:pt x="6511434" y="12346104"/>
                </a:lnTo>
                <a:lnTo>
                  <a:pt x="0" y="12346104"/>
                </a:lnTo>
                <a:lnTo>
                  <a:pt x="0" y="0"/>
                </a:lnTo>
                <a:close/>
              </a:path>
            </a:pathLst>
          </a:custGeom>
          <a:blipFill>
            <a:blip r:embed="rId5"/>
            <a:stretch>
              <a:fillRect r="-45997"/>
            </a:stretch>
          </a:blipFill>
        </p:spPr>
        <p:txBody>
          <a:bodyPr/>
          <a:lstStyle/>
          <a:p>
            <a:endParaRPr lang="en-GB"/>
          </a:p>
        </p:txBody>
      </p:sp>
      <p:sp>
        <p:nvSpPr>
          <p:cNvPr id="5" name="TextBox 5"/>
          <p:cNvSpPr txBox="1"/>
          <p:nvPr/>
        </p:nvSpPr>
        <p:spPr>
          <a:xfrm>
            <a:off x="3544326" y="1959930"/>
            <a:ext cx="10753384" cy="2486533"/>
          </a:xfrm>
          <a:prstGeom prst="rect">
            <a:avLst/>
          </a:prstGeom>
        </p:spPr>
        <p:txBody>
          <a:bodyPr lIns="0" tIns="0" rIns="0" bIns="0" rtlCol="0" anchor="t">
            <a:spAutoFit/>
          </a:bodyPr>
          <a:lstStyle/>
          <a:p>
            <a:pPr algn="ctr">
              <a:lnSpc>
                <a:spcPts val="4991"/>
              </a:lnSpc>
            </a:pPr>
            <a:r>
              <a:rPr lang="en-US" sz="3100">
                <a:solidFill>
                  <a:srgbClr val="000000"/>
                </a:solidFill>
                <a:latin typeface="Gochi Hand"/>
              </a:rPr>
              <a:t>However apprehensive we may feel, there will come a time (if it hasn't already) when each of us will allow our child to have a mobile phone. So we must do what we can now to get them ready</a:t>
            </a:r>
          </a:p>
        </p:txBody>
      </p:sp>
      <p:sp>
        <p:nvSpPr>
          <p:cNvPr id="6" name="TextBox 6"/>
          <p:cNvSpPr txBox="1"/>
          <p:nvPr/>
        </p:nvSpPr>
        <p:spPr>
          <a:xfrm>
            <a:off x="3977019" y="1238481"/>
            <a:ext cx="9838576" cy="890296"/>
          </a:xfrm>
          <a:prstGeom prst="rect">
            <a:avLst/>
          </a:prstGeom>
        </p:spPr>
        <p:txBody>
          <a:bodyPr lIns="0" tIns="0" rIns="0" bIns="0" rtlCol="0" anchor="t">
            <a:spAutoFit/>
          </a:bodyPr>
          <a:lstStyle/>
          <a:p>
            <a:pPr algn="ctr">
              <a:lnSpc>
                <a:spcPts val="5740"/>
              </a:lnSpc>
            </a:pPr>
            <a:r>
              <a:rPr lang="en-US" sz="7000">
                <a:solidFill>
                  <a:srgbClr val="000000"/>
                </a:solidFill>
                <a:latin typeface="Bryndan Write"/>
              </a:rPr>
              <a:t>Making the leap</a:t>
            </a:r>
          </a:p>
        </p:txBody>
      </p:sp>
      <p:sp>
        <p:nvSpPr>
          <p:cNvPr id="7" name="Freeform 7"/>
          <p:cNvSpPr/>
          <p:nvPr/>
        </p:nvSpPr>
        <p:spPr>
          <a:xfrm>
            <a:off x="13212119" y="1028700"/>
            <a:ext cx="3083294" cy="3083294"/>
          </a:xfrm>
          <a:custGeom>
            <a:avLst/>
            <a:gdLst/>
            <a:ahLst/>
            <a:cxnLst/>
            <a:rect l="l" t="t" r="r" b="b"/>
            <a:pathLst>
              <a:path w="3083294" h="3083294">
                <a:moveTo>
                  <a:pt x="0" y="0"/>
                </a:moveTo>
                <a:lnTo>
                  <a:pt x="3083294" y="0"/>
                </a:lnTo>
                <a:lnTo>
                  <a:pt x="3083294" y="3083294"/>
                </a:lnTo>
                <a:lnTo>
                  <a:pt x="0" y="3083294"/>
                </a:lnTo>
                <a:lnTo>
                  <a:pt x="0" y="0"/>
                </a:lnTo>
                <a:close/>
              </a:path>
            </a:pathLst>
          </a:custGeom>
          <a:blipFill>
            <a:blip r:embed="rId6">
              <a:extLst>
                <a:ext uri="{96DAC541-7B7A-43D3-8B79-37D633B846F1}">
                  <asvg:svgBlip xmlns:asvg="http://schemas.microsoft.com/office/drawing/2016/SVG/main" r:embed="rId7"/>
                </a:ext>
              </a:extLst>
            </a:blip>
            <a:stretch>
              <a:fillRect/>
            </a:stretch>
          </a:blipFill>
        </p:spPr>
        <p:txBody>
          <a:bodyPr/>
          <a:lstStyle/>
          <a:p>
            <a:endParaRPr lang="en-GB"/>
          </a:p>
        </p:txBody>
      </p:sp>
      <p:sp>
        <p:nvSpPr>
          <p:cNvPr id="8" name="Freeform 8"/>
          <p:cNvSpPr/>
          <p:nvPr/>
        </p:nvSpPr>
        <p:spPr>
          <a:xfrm>
            <a:off x="2051286" y="7076185"/>
            <a:ext cx="2353261" cy="2182115"/>
          </a:xfrm>
          <a:custGeom>
            <a:avLst/>
            <a:gdLst/>
            <a:ahLst/>
            <a:cxnLst/>
            <a:rect l="l" t="t" r="r" b="b"/>
            <a:pathLst>
              <a:path w="2353261" h="2182115">
                <a:moveTo>
                  <a:pt x="0" y="0"/>
                </a:moveTo>
                <a:lnTo>
                  <a:pt x="2353261" y="0"/>
                </a:lnTo>
                <a:lnTo>
                  <a:pt x="2353261" y="2182115"/>
                </a:lnTo>
                <a:lnTo>
                  <a:pt x="0" y="2182115"/>
                </a:lnTo>
                <a:lnTo>
                  <a:pt x="0" y="0"/>
                </a:lnTo>
                <a:close/>
              </a:path>
            </a:pathLst>
          </a:custGeom>
          <a:blipFill>
            <a:blip r:embed="rId8">
              <a:extLst>
                <a:ext uri="{96DAC541-7B7A-43D3-8B79-37D633B846F1}">
                  <asvg:svgBlip xmlns:asvg="http://schemas.microsoft.com/office/drawing/2016/SVG/main" r:embed="rId9"/>
                </a:ext>
              </a:extLst>
            </a:blip>
            <a:stretch>
              <a:fillRect/>
            </a:stretch>
          </a:blipFill>
        </p:spPr>
        <p:txBody>
          <a:bodyPr/>
          <a:lstStyle/>
          <a:p>
            <a:endParaRPr lang="en-GB"/>
          </a:p>
        </p:txBody>
      </p:sp>
      <p:sp>
        <p:nvSpPr>
          <p:cNvPr id="9" name="Freeform 9"/>
          <p:cNvSpPr/>
          <p:nvPr/>
        </p:nvSpPr>
        <p:spPr>
          <a:xfrm>
            <a:off x="8896307" y="4391350"/>
            <a:ext cx="8239470" cy="5492980"/>
          </a:xfrm>
          <a:custGeom>
            <a:avLst/>
            <a:gdLst/>
            <a:ahLst/>
            <a:cxnLst/>
            <a:rect l="l" t="t" r="r" b="b"/>
            <a:pathLst>
              <a:path w="8239470" h="5492980">
                <a:moveTo>
                  <a:pt x="0" y="0"/>
                </a:moveTo>
                <a:lnTo>
                  <a:pt x="8239470" y="0"/>
                </a:lnTo>
                <a:lnTo>
                  <a:pt x="8239470" y="5492980"/>
                </a:lnTo>
                <a:lnTo>
                  <a:pt x="0" y="5492980"/>
                </a:lnTo>
                <a:lnTo>
                  <a:pt x="0" y="0"/>
                </a:lnTo>
                <a:close/>
              </a:path>
            </a:pathLst>
          </a:custGeom>
          <a:blipFill>
            <a:blip r:embed="rId10"/>
            <a:stretch>
              <a:fillRect/>
            </a:stretch>
          </a:blipFill>
        </p:spPr>
        <p:txBody>
          <a:bodyPr/>
          <a:lstStyle/>
          <a:p>
            <a:endParaRPr lang="en-GB"/>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p:cNvPicPr>
            <a:picLocks noChangeAspect="1"/>
          </p:cNvPicPr>
          <p:nvPr/>
        </p:nvPicPr>
        <p:blipFill>
          <a:blip r:embed="rId3"/>
          <a:srcRect t="7825" b="7825"/>
          <a:stretch>
            <a:fillRect/>
          </a:stretch>
        </p:blipFill>
        <p:spPr>
          <a:xfrm>
            <a:off x="0" y="0"/>
            <a:ext cx="18288000" cy="10287000"/>
          </a:xfrm>
          <a:prstGeom prst="rect">
            <a:avLst/>
          </a:prstGeom>
        </p:spPr>
      </p:pic>
      <p:grpSp>
        <p:nvGrpSpPr>
          <p:cNvPr id="3" name="Group 3"/>
          <p:cNvGrpSpPr/>
          <p:nvPr/>
        </p:nvGrpSpPr>
        <p:grpSpPr>
          <a:xfrm>
            <a:off x="-81941" y="0"/>
            <a:ext cx="5527813" cy="10435018"/>
            <a:chOff x="0" y="0"/>
            <a:chExt cx="7370417" cy="13913357"/>
          </a:xfrm>
        </p:grpSpPr>
        <p:pic>
          <p:nvPicPr>
            <p:cNvPr id="4" name="Picture 4"/>
            <p:cNvPicPr>
              <a:picLocks noChangeAspect="1"/>
            </p:cNvPicPr>
            <p:nvPr/>
          </p:nvPicPr>
          <p:blipFill>
            <a:blip r:embed="rId4"/>
            <a:srcRect l="32353" r="32353"/>
            <a:stretch>
              <a:fillRect/>
            </a:stretch>
          </p:blipFill>
          <p:spPr>
            <a:xfrm>
              <a:off x="0" y="0"/>
              <a:ext cx="7370417" cy="13913357"/>
            </a:xfrm>
            <a:prstGeom prst="rect">
              <a:avLst/>
            </a:prstGeom>
          </p:spPr>
        </p:pic>
      </p:grpSp>
      <p:sp>
        <p:nvSpPr>
          <p:cNvPr id="5" name="TextBox 5"/>
          <p:cNvSpPr txBox="1"/>
          <p:nvPr/>
        </p:nvSpPr>
        <p:spPr>
          <a:xfrm>
            <a:off x="5978916" y="771482"/>
            <a:ext cx="9640627" cy="1101090"/>
          </a:xfrm>
          <a:prstGeom prst="rect">
            <a:avLst/>
          </a:prstGeom>
        </p:spPr>
        <p:txBody>
          <a:bodyPr lIns="0" tIns="0" rIns="0" bIns="0" rtlCol="0" anchor="t">
            <a:spAutoFit/>
          </a:bodyPr>
          <a:lstStyle/>
          <a:p>
            <a:pPr>
              <a:lnSpc>
                <a:spcPts val="7919"/>
              </a:lnSpc>
            </a:pPr>
            <a:r>
              <a:rPr lang="en-US" sz="7199">
                <a:solidFill>
                  <a:srgbClr val="FFFFFF"/>
                </a:solidFill>
                <a:latin typeface="Bryndan Write Bold"/>
              </a:rPr>
              <a:t>Get children ready.</a:t>
            </a:r>
          </a:p>
        </p:txBody>
      </p:sp>
      <p:sp>
        <p:nvSpPr>
          <p:cNvPr id="6" name="Freeform 6"/>
          <p:cNvSpPr/>
          <p:nvPr/>
        </p:nvSpPr>
        <p:spPr>
          <a:xfrm rot="1353809">
            <a:off x="15887635" y="851827"/>
            <a:ext cx="1665386" cy="1729602"/>
          </a:xfrm>
          <a:custGeom>
            <a:avLst/>
            <a:gdLst/>
            <a:ahLst/>
            <a:cxnLst/>
            <a:rect l="l" t="t" r="r" b="b"/>
            <a:pathLst>
              <a:path w="1665386" h="1729602">
                <a:moveTo>
                  <a:pt x="0" y="0"/>
                </a:moveTo>
                <a:lnTo>
                  <a:pt x="1665385" y="0"/>
                </a:lnTo>
                <a:lnTo>
                  <a:pt x="1665385" y="1729602"/>
                </a:lnTo>
                <a:lnTo>
                  <a:pt x="0" y="1729602"/>
                </a:lnTo>
                <a:lnTo>
                  <a:pt x="0" y="0"/>
                </a:lnTo>
                <a:close/>
              </a:path>
            </a:pathLst>
          </a:custGeom>
          <a:blipFill>
            <a:blip r:embed="rId5">
              <a:extLst>
                <a:ext uri="{96DAC541-7B7A-43D3-8B79-37D633B846F1}">
                  <asvg:svgBlip xmlns:asvg="http://schemas.microsoft.com/office/drawing/2016/SVG/main" r:embed="rId6"/>
                </a:ext>
              </a:extLst>
            </a:blip>
            <a:stretch>
              <a:fillRect/>
            </a:stretch>
          </a:blipFill>
        </p:spPr>
        <p:txBody>
          <a:bodyPr/>
          <a:lstStyle/>
          <a:p>
            <a:endParaRPr lang="en-GB"/>
          </a:p>
        </p:txBody>
      </p:sp>
      <p:sp>
        <p:nvSpPr>
          <p:cNvPr id="7" name="Freeform 7"/>
          <p:cNvSpPr/>
          <p:nvPr/>
        </p:nvSpPr>
        <p:spPr>
          <a:xfrm rot="-787847">
            <a:off x="15185561" y="7207175"/>
            <a:ext cx="1902177" cy="1859369"/>
          </a:xfrm>
          <a:custGeom>
            <a:avLst/>
            <a:gdLst/>
            <a:ahLst/>
            <a:cxnLst/>
            <a:rect l="l" t="t" r="r" b="b"/>
            <a:pathLst>
              <a:path w="1902177" h="1859369">
                <a:moveTo>
                  <a:pt x="0" y="0"/>
                </a:moveTo>
                <a:lnTo>
                  <a:pt x="1902176" y="0"/>
                </a:lnTo>
                <a:lnTo>
                  <a:pt x="1902176" y="1859369"/>
                </a:lnTo>
                <a:lnTo>
                  <a:pt x="0" y="1859369"/>
                </a:lnTo>
                <a:lnTo>
                  <a:pt x="0" y="0"/>
                </a:lnTo>
                <a:close/>
              </a:path>
            </a:pathLst>
          </a:custGeom>
          <a:blipFill>
            <a:blip r:embed="rId7">
              <a:extLst>
                <a:ext uri="{96DAC541-7B7A-43D3-8B79-37D633B846F1}">
                  <asvg:svgBlip xmlns:asvg="http://schemas.microsoft.com/office/drawing/2016/SVG/main" r:embed="rId8"/>
                </a:ext>
              </a:extLst>
            </a:blip>
            <a:stretch>
              <a:fillRect/>
            </a:stretch>
          </a:blipFill>
        </p:spPr>
        <p:txBody>
          <a:bodyPr/>
          <a:lstStyle/>
          <a:p>
            <a:endParaRPr lang="en-GB"/>
          </a:p>
        </p:txBody>
      </p:sp>
      <p:sp>
        <p:nvSpPr>
          <p:cNvPr id="8" name="Freeform 8"/>
          <p:cNvSpPr/>
          <p:nvPr/>
        </p:nvSpPr>
        <p:spPr>
          <a:xfrm rot="763488">
            <a:off x="4200371" y="941233"/>
            <a:ext cx="1627739" cy="1550791"/>
          </a:xfrm>
          <a:custGeom>
            <a:avLst/>
            <a:gdLst/>
            <a:ahLst/>
            <a:cxnLst/>
            <a:rect l="l" t="t" r="r" b="b"/>
            <a:pathLst>
              <a:path w="1627739" h="1550791">
                <a:moveTo>
                  <a:pt x="0" y="0"/>
                </a:moveTo>
                <a:lnTo>
                  <a:pt x="1627739" y="0"/>
                </a:lnTo>
                <a:lnTo>
                  <a:pt x="1627739" y="1550791"/>
                </a:lnTo>
                <a:lnTo>
                  <a:pt x="0" y="1550791"/>
                </a:lnTo>
                <a:lnTo>
                  <a:pt x="0" y="0"/>
                </a:lnTo>
                <a:close/>
              </a:path>
            </a:pathLst>
          </a:custGeom>
          <a:blipFill>
            <a:blip r:embed="rId9">
              <a:extLst>
                <a:ext uri="{96DAC541-7B7A-43D3-8B79-37D633B846F1}">
                  <asvg:svgBlip xmlns:asvg="http://schemas.microsoft.com/office/drawing/2016/SVG/main" r:embed="rId10"/>
                </a:ext>
              </a:extLst>
            </a:blip>
            <a:stretch>
              <a:fillRect/>
            </a:stretch>
          </a:blipFill>
        </p:spPr>
        <p:txBody>
          <a:bodyPr/>
          <a:lstStyle/>
          <a:p>
            <a:endParaRPr lang="en-GB"/>
          </a:p>
        </p:txBody>
      </p:sp>
      <p:sp>
        <p:nvSpPr>
          <p:cNvPr id="9" name="Freeform 9"/>
          <p:cNvSpPr/>
          <p:nvPr/>
        </p:nvSpPr>
        <p:spPr>
          <a:xfrm>
            <a:off x="4049565" y="7639245"/>
            <a:ext cx="6632619" cy="1121516"/>
          </a:xfrm>
          <a:custGeom>
            <a:avLst/>
            <a:gdLst/>
            <a:ahLst/>
            <a:cxnLst/>
            <a:rect l="l" t="t" r="r" b="b"/>
            <a:pathLst>
              <a:path w="6632619" h="1121516">
                <a:moveTo>
                  <a:pt x="0" y="0"/>
                </a:moveTo>
                <a:lnTo>
                  <a:pt x="6632619" y="0"/>
                </a:lnTo>
                <a:lnTo>
                  <a:pt x="6632619" y="1121516"/>
                </a:lnTo>
                <a:lnTo>
                  <a:pt x="0" y="1121516"/>
                </a:lnTo>
                <a:lnTo>
                  <a:pt x="0" y="0"/>
                </a:lnTo>
                <a:close/>
              </a:path>
            </a:pathLst>
          </a:custGeom>
          <a:blipFill>
            <a:blip r:embed="rId11">
              <a:extLst>
                <a:ext uri="{96DAC541-7B7A-43D3-8B79-37D633B846F1}">
                  <asvg:svgBlip xmlns:asvg="http://schemas.microsoft.com/office/drawing/2016/SVG/main" r:embed="rId12"/>
                </a:ext>
              </a:extLst>
            </a:blip>
            <a:stretch>
              <a:fillRect/>
            </a:stretch>
          </a:blipFill>
        </p:spPr>
        <p:txBody>
          <a:bodyPr/>
          <a:lstStyle/>
          <a:p>
            <a:endParaRPr lang="en-GB"/>
          </a:p>
        </p:txBody>
      </p:sp>
      <p:sp>
        <p:nvSpPr>
          <p:cNvPr id="10" name="TextBox 10"/>
          <p:cNvSpPr txBox="1"/>
          <p:nvPr/>
        </p:nvSpPr>
        <p:spPr>
          <a:xfrm>
            <a:off x="5978916" y="2825218"/>
            <a:ext cx="9640627" cy="2101215"/>
          </a:xfrm>
          <a:prstGeom prst="rect">
            <a:avLst/>
          </a:prstGeom>
        </p:spPr>
        <p:txBody>
          <a:bodyPr lIns="0" tIns="0" rIns="0" bIns="0" rtlCol="0" anchor="t">
            <a:spAutoFit/>
          </a:bodyPr>
          <a:lstStyle/>
          <a:p>
            <a:pPr>
              <a:lnSpc>
                <a:spcPts val="7919"/>
              </a:lnSpc>
            </a:pPr>
            <a:r>
              <a:rPr lang="en-US" sz="7199">
                <a:solidFill>
                  <a:srgbClr val="FFFFFF"/>
                </a:solidFill>
                <a:latin typeface="Bryndan Write Bold"/>
              </a:rPr>
              <a:t>Set guidelines / rules and stick to them. </a:t>
            </a:r>
          </a:p>
        </p:txBody>
      </p:sp>
      <p:sp>
        <p:nvSpPr>
          <p:cNvPr id="11" name="TextBox 11"/>
          <p:cNvSpPr txBox="1"/>
          <p:nvPr/>
        </p:nvSpPr>
        <p:spPr>
          <a:xfrm>
            <a:off x="5847099" y="5960050"/>
            <a:ext cx="11412201" cy="2101215"/>
          </a:xfrm>
          <a:prstGeom prst="rect">
            <a:avLst/>
          </a:prstGeom>
        </p:spPr>
        <p:txBody>
          <a:bodyPr lIns="0" tIns="0" rIns="0" bIns="0" rtlCol="0" anchor="t">
            <a:spAutoFit/>
          </a:bodyPr>
          <a:lstStyle/>
          <a:p>
            <a:pPr>
              <a:lnSpc>
                <a:spcPts val="7919"/>
              </a:lnSpc>
            </a:pPr>
            <a:r>
              <a:rPr lang="en-US" sz="7199">
                <a:solidFill>
                  <a:srgbClr val="FFFFFF"/>
                </a:solidFill>
                <a:latin typeface="Bryndan Write Bold"/>
              </a:rPr>
              <a:t>Get in the know...Knowledge is key!</a:t>
            </a:r>
          </a:p>
        </p:txBody>
      </p:sp>
    </p:spTree>
    <p:extLst>
      <p:ext uri="{BB962C8B-B14F-4D97-AF65-F5344CB8AC3E}">
        <p14:creationId xmlns:p14="http://schemas.microsoft.com/office/powerpoint/2010/main" val="3779291930"/>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p:cNvPicPr>
            <a:picLocks noChangeAspect="1"/>
          </p:cNvPicPr>
          <p:nvPr/>
        </p:nvPicPr>
        <p:blipFill>
          <a:blip r:embed="rId2"/>
          <a:srcRect t="7825" b="7825"/>
          <a:stretch>
            <a:fillRect/>
          </a:stretch>
        </p:blipFill>
        <p:spPr>
          <a:xfrm>
            <a:off x="0" y="0"/>
            <a:ext cx="18288000" cy="10287000"/>
          </a:xfrm>
          <a:prstGeom prst="rect">
            <a:avLst/>
          </a:prstGeom>
        </p:spPr>
      </p:pic>
      <p:sp>
        <p:nvSpPr>
          <p:cNvPr id="3" name="TextBox 3"/>
          <p:cNvSpPr txBox="1"/>
          <p:nvPr/>
        </p:nvSpPr>
        <p:spPr>
          <a:xfrm>
            <a:off x="3459034" y="1101336"/>
            <a:ext cx="10913483" cy="991248"/>
          </a:xfrm>
          <a:prstGeom prst="rect">
            <a:avLst/>
          </a:prstGeom>
        </p:spPr>
        <p:txBody>
          <a:bodyPr lIns="0" tIns="0" rIns="0" bIns="0" rtlCol="0" anchor="t">
            <a:spAutoFit/>
          </a:bodyPr>
          <a:lstStyle/>
          <a:p>
            <a:pPr algn="ctr">
              <a:lnSpc>
                <a:spcPts val="6970"/>
              </a:lnSpc>
            </a:pPr>
            <a:r>
              <a:rPr lang="en-US" sz="8500">
                <a:solidFill>
                  <a:srgbClr val="FFFFFF"/>
                </a:solidFill>
                <a:latin typeface="Gochi Hand"/>
              </a:rPr>
              <a:t>Main Potential dangers</a:t>
            </a:r>
          </a:p>
        </p:txBody>
      </p:sp>
      <p:sp>
        <p:nvSpPr>
          <p:cNvPr id="4" name="Freeform 4"/>
          <p:cNvSpPr/>
          <p:nvPr/>
        </p:nvSpPr>
        <p:spPr>
          <a:xfrm>
            <a:off x="2948717" y="4351551"/>
            <a:ext cx="3390884" cy="4671917"/>
          </a:xfrm>
          <a:custGeom>
            <a:avLst/>
            <a:gdLst/>
            <a:ahLst/>
            <a:cxnLst/>
            <a:rect l="l" t="t" r="r" b="b"/>
            <a:pathLst>
              <a:path w="3390884" h="4671917">
                <a:moveTo>
                  <a:pt x="0" y="0"/>
                </a:moveTo>
                <a:lnTo>
                  <a:pt x="3390885" y="0"/>
                </a:lnTo>
                <a:lnTo>
                  <a:pt x="3390885" y="4671918"/>
                </a:lnTo>
                <a:lnTo>
                  <a:pt x="0" y="4671918"/>
                </a:lnTo>
                <a:lnTo>
                  <a:pt x="0" y="0"/>
                </a:lnTo>
                <a:close/>
              </a:path>
            </a:pathLst>
          </a:custGeom>
          <a:blipFill>
            <a:blip r:embed="rId3">
              <a:extLst>
                <a:ext uri="{96DAC541-7B7A-43D3-8B79-37D633B846F1}">
                  <asvg:svgBlip xmlns:asvg="http://schemas.microsoft.com/office/drawing/2016/SVG/main" r:embed="rId4"/>
                </a:ext>
              </a:extLst>
            </a:blip>
            <a:stretch>
              <a:fillRect r="-55779" b="-44261"/>
            </a:stretch>
          </a:blipFill>
        </p:spPr>
        <p:txBody>
          <a:bodyPr/>
          <a:lstStyle/>
          <a:p>
            <a:endParaRPr lang="en-GB"/>
          </a:p>
        </p:txBody>
      </p:sp>
      <p:sp>
        <p:nvSpPr>
          <p:cNvPr id="5" name="Freeform 5"/>
          <p:cNvSpPr/>
          <p:nvPr/>
        </p:nvSpPr>
        <p:spPr>
          <a:xfrm>
            <a:off x="68150" y="2317005"/>
            <a:ext cx="3390884" cy="4671917"/>
          </a:xfrm>
          <a:custGeom>
            <a:avLst/>
            <a:gdLst/>
            <a:ahLst/>
            <a:cxnLst/>
            <a:rect l="l" t="t" r="r" b="b"/>
            <a:pathLst>
              <a:path w="3390884" h="4671917">
                <a:moveTo>
                  <a:pt x="0" y="0"/>
                </a:moveTo>
                <a:lnTo>
                  <a:pt x="3390884" y="0"/>
                </a:lnTo>
                <a:lnTo>
                  <a:pt x="3390884" y="4671917"/>
                </a:lnTo>
                <a:lnTo>
                  <a:pt x="0" y="4671917"/>
                </a:lnTo>
                <a:lnTo>
                  <a:pt x="0" y="0"/>
                </a:lnTo>
                <a:close/>
              </a:path>
            </a:pathLst>
          </a:custGeom>
          <a:blipFill>
            <a:blip r:embed="rId3">
              <a:extLst>
                <a:ext uri="{96DAC541-7B7A-43D3-8B79-37D633B846F1}">
                  <asvg:svgBlip xmlns:asvg="http://schemas.microsoft.com/office/drawing/2016/SVG/main" r:embed="rId4"/>
                </a:ext>
              </a:extLst>
            </a:blip>
            <a:stretch>
              <a:fillRect r="-55779" b="-44261"/>
            </a:stretch>
          </a:blipFill>
        </p:spPr>
        <p:txBody>
          <a:bodyPr/>
          <a:lstStyle/>
          <a:p>
            <a:endParaRPr lang="en-GB"/>
          </a:p>
        </p:txBody>
      </p:sp>
      <p:sp>
        <p:nvSpPr>
          <p:cNvPr id="6" name="TextBox 6"/>
          <p:cNvSpPr txBox="1"/>
          <p:nvPr/>
        </p:nvSpPr>
        <p:spPr>
          <a:xfrm>
            <a:off x="518383" y="3674641"/>
            <a:ext cx="2430334" cy="1249045"/>
          </a:xfrm>
          <a:prstGeom prst="rect">
            <a:avLst/>
          </a:prstGeom>
        </p:spPr>
        <p:txBody>
          <a:bodyPr lIns="0" tIns="0" rIns="0" bIns="0" rtlCol="0" anchor="t">
            <a:spAutoFit/>
          </a:bodyPr>
          <a:lstStyle/>
          <a:p>
            <a:pPr>
              <a:lnSpc>
                <a:spcPts val="4950"/>
              </a:lnSpc>
            </a:pPr>
            <a:r>
              <a:rPr lang="en-US" sz="3300">
                <a:solidFill>
                  <a:srgbClr val="000000"/>
                </a:solidFill>
                <a:latin typeface="Now Bold"/>
              </a:rPr>
              <a:t>Target for theft</a:t>
            </a:r>
          </a:p>
        </p:txBody>
      </p:sp>
      <p:sp>
        <p:nvSpPr>
          <p:cNvPr id="7" name="TextBox 7"/>
          <p:cNvSpPr txBox="1"/>
          <p:nvPr/>
        </p:nvSpPr>
        <p:spPr>
          <a:xfrm>
            <a:off x="755924" y="2144906"/>
            <a:ext cx="1955253" cy="991248"/>
          </a:xfrm>
          <a:prstGeom prst="rect">
            <a:avLst/>
          </a:prstGeom>
        </p:spPr>
        <p:txBody>
          <a:bodyPr lIns="0" tIns="0" rIns="0" bIns="0" rtlCol="0" anchor="t">
            <a:spAutoFit/>
          </a:bodyPr>
          <a:lstStyle/>
          <a:p>
            <a:pPr algn="ctr">
              <a:lnSpc>
                <a:spcPts val="6970"/>
              </a:lnSpc>
            </a:pPr>
            <a:r>
              <a:rPr lang="en-US" sz="8500">
                <a:solidFill>
                  <a:srgbClr val="FFFFFF"/>
                </a:solidFill>
                <a:latin typeface="Gochi Hand"/>
              </a:rPr>
              <a:t>1</a:t>
            </a:r>
          </a:p>
        </p:txBody>
      </p:sp>
      <p:sp>
        <p:nvSpPr>
          <p:cNvPr id="8" name="TextBox 8"/>
          <p:cNvSpPr txBox="1"/>
          <p:nvPr/>
        </p:nvSpPr>
        <p:spPr>
          <a:xfrm>
            <a:off x="3666533" y="3661715"/>
            <a:ext cx="1955253" cy="991248"/>
          </a:xfrm>
          <a:prstGeom prst="rect">
            <a:avLst/>
          </a:prstGeom>
        </p:spPr>
        <p:txBody>
          <a:bodyPr lIns="0" tIns="0" rIns="0" bIns="0" rtlCol="0" anchor="t">
            <a:spAutoFit/>
          </a:bodyPr>
          <a:lstStyle/>
          <a:p>
            <a:pPr algn="ctr">
              <a:lnSpc>
                <a:spcPts val="6970"/>
              </a:lnSpc>
            </a:pPr>
            <a:r>
              <a:rPr lang="en-US" sz="8500">
                <a:solidFill>
                  <a:srgbClr val="FFFFFF"/>
                </a:solidFill>
                <a:latin typeface="Gochi Hand"/>
              </a:rPr>
              <a:t>2</a:t>
            </a:r>
          </a:p>
        </p:txBody>
      </p:sp>
      <p:sp>
        <p:nvSpPr>
          <p:cNvPr id="9" name="Freeform 9"/>
          <p:cNvSpPr/>
          <p:nvPr/>
        </p:nvSpPr>
        <p:spPr>
          <a:xfrm>
            <a:off x="6068877" y="2807541"/>
            <a:ext cx="3390884" cy="4671917"/>
          </a:xfrm>
          <a:custGeom>
            <a:avLst/>
            <a:gdLst/>
            <a:ahLst/>
            <a:cxnLst/>
            <a:rect l="l" t="t" r="r" b="b"/>
            <a:pathLst>
              <a:path w="3390884" h="4671917">
                <a:moveTo>
                  <a:pt x="0" y="0"/>
                </a:moveTo>
                <a:lnTo>
                  <a:pt x="3390884" y="0"/>
                </a:lnTo>
                <a:lnTo>
                  <a:pt x="3390884" y="4671918"/>
                </a:lnTo>
                <a:lnTo>
                  <a:pt x="0" y="4671918"/>
                </a:lnTo>
                <a:lnTo>
                  <a:pt x="0" y="0"/>
                </a:lnTo>
                <a:close/>
              </a:path>
            </a:pathLst>
          </a:custGeom>
          <a:blipFill>
            <a:blip r:embed="rId3">
              <a:extLst>
                <a:ext uri="{96DAC541-7B7A-43D3-8B79-37D633B846F1}">
                  <asvg:svgBlip xmlns:asvg="http://schemas.microsoft.com/office/drawing/2016/SVG/main" r:embed="rId4"/>
                </a:ext>
              </a:extLst>
            </a:blip>
            <a:stretch>
              <a:fillRect r="-55779" b="-44261"/>
            </a:stretch>
          </a:blipFill>
        </p:spPr>
        <p:txBody>
          <a:bodyPr/>
          <a:lstStyle/>
          <a:p>
            <a:endParaRPr lang="en-GB"/>
          </a:p>
        </p:txBody>
      </p:sp>
      <p:sp>
        <p:nvSpPr>
          <p:cNvPr id="10" name="TextBox 10"/>
          <p:cNvSpPr txBox="1"/>
          <p:nvPr/>
        </p:nvSpPr>
        <p:spPr>
          <a:xfrm>
            <a:off x="6574286" y="2387859"/>
            <a:ext cx="1955253" cy="991248"/>
          </a:xfrm>
          <a:prstGeom prst="rect">
            <a:avLst/>
          </a:prstGeom>
        </p:spPr>
        <p:txBody>
          <a:bodyPr lIns="0" tIns="0" rIns="0" bIns="0" rtlCol="0" anchor="t">
            <a:spAutoFit/>
          </a:bodyPr>
          <a:lstStyle/>
          <a:p>
            <a:pPr algn="ctr">
              <a:lnSpc>
                <a:spcPts val="6970"/>
              </a:lnSpc>
            </a:pPr>
            <a:r>
              <a:rPr lang="en-US" sz="8500">
                <a:solidFill>
                  <a:srgbClr val="FFFFFF"/>
                </a:solidFill>
                <a:latin typeface="Gochi Hand"/>
              </a:rPr>
              <a:t>3</a:t>
            </a:r>
          </a:p>
        </p:txBody>
      </p:sp>
      <p:sp>
        <p:nvSpPr>
          <p:cNvPr id="11" name="Freeform 11"/>
          <p:cNvSpPr/>
          <p:nvPr/>
        </p:nvSpPr>
        <p:spPr>
          <a:xfrm flipH="1">
            <a:off x="-475825" y="581641"/>
            <a:ext cx="4418750" cy="1735364"/>
          </a:xfrm>
          <a:custGeom>
            <a:avLst/>
            <a:gdLst/>
            <a:ahLst/>
            <a:cxnLst/>
            <a:rect l="l" t="t" r="r" b="b"/>
            <a:pathLst>
              <a:path w="4418750" h="1735364">
                <a:moveTo>
                  <a:pt x="4418750" y="0"/>
                </a:moveTo>
                <a:lnTo>
                  <a:pt x="0" y="0"/>
                </a:lnTo>
                <a:lnTo>
                  <a:pt x="0" y="1735364"/>
                </a:lnTo>
                <a:lnTo>
                  <a:pt x="4418750" y="1735364"/>
                </a:lnTo>
                <a:lnTo>
                  <a:pt x="4418750" y="0"/>
                </a:lnTo>
                <a:close/>
              </a:path>
            </a:pathLst>
          </a:custGeom>
          <a:blipFill>
            <a:blip r:embed="rId5">
              <a:extLst>
                <a:ext uri="{96DAC541-7B7A-43D3-8B79-37D633B846F1}">
                  <asvg:svgBlip xmlns:asvg="http://schemas.microsoft.com/office/drawing/2016/SVG/main" r:embed="rId6"/>
                </a:ext>
              </a:extLst>
            </a:blip>
            <a:stretch>
              <a:fillRect/>
            </a:stretch>
          </a:blipFill>
        </p:spPr>
        <p:txBody>
          <a:bodyPr/>
          <a:lstStyle/>
          <a:p>
            <a:endParaRPr lang="en-GB"/>
          </a:p>
        </p:txBody>
      </p:sp>
      <p:sp>
        <p:nvSpPr>
          <p:cNvPr id="12" name="Freeform 12"/>
          <p:cNvSpPr/>
          <p:nvPr/>
        </p:nvSpPr>
        <p:spPr>
          <a:xfrm>
            <a:off x="13060461" y="467942"/>
            <a:ext cx="6632619" cy="1121516"/>
          </a:xfrm>
          <a:custGeom>
            <a:avLst/>
            <a:gdLst/>
            <a:ahLst/>
            <a:cxnLst/>
            <a:rect l="l" t="t" r="r" b="b"/>
            <a:pathLst>
              <a:path w="6632619" h="1121516">
                <a:moveTo>
                  <a:pt x="0" y="0"/>
                </a:moveTo>
                <a:lnTo>
                  <a:pt x="6632619" y="0"/>
                </a:lnTo>
                <a:lnTo>
                  <a:pt x="6632619" y="1121516"/>
                </a:lnTo>
                <a:lnTo>
                  <a:pt x="0" y="1121516"/>
                </a:lnTo>
                <a:lnTo>
                  <a:pt x="0" y="0"/>
                </a:lnTo>
                <a:close/>
              </a:path>
            </a:pathLst>
          </a:custGeom>
          <a:blipFill>
            <a:blip r:embed="rId7">
              <a:extLst>
                <a:ext uri="{96DAC541-7B7A-43D3-8B79-37D633B846F1}">
                  <asvg:svgBlip xmlns:asvg="http://schemas.microsoft.com/office/drawing/2016/SVG/main" r:embed="rId8"/>
                </a:ext>
              </a:extLst>
            </a:blip>
            <a:stretch>
              <a:fillRect/>
            </a:stretch>
          </a:blipFill>
        </p:spPr>
        <p:txBody>
          <a:bodyPr/>
          <a:lstStyle/>
          <a:p>
            <a:endParaRPr lang="en-GB"/>
          </a:p>
        </p:txBody>
      </p:sp>
      <p:sp>
        <p:nvSpPr>
          <p:cNvPr id="13" name="Freeform 13"/>
          <p:cNvSpPr/>
          <p:nvPr/>
        </p:nvSpPr>
        <p:spPr>
          <a:xfrm>
            <a:off x="8980070" y="5153972"/>
            <a:ext cx="3725560" cy="5133028"/>
          </a:xfrm>
          <a:custGeom>
            <a:avLst/>
            <a:gdLst/>
            <a:ahLst/>
            <a:cxnLst/>
            <a:rect l="l" t="t" r="r" b="b"/>
            <a:pathLst>
              <a:path w="3725560" h="5133028">
                <a:moveTo>
                  <a:pt x="0" y="0"/>
                </a:moveTo>
                <a:lnTo>
                  <a:pt x="3725560" y="0"/>
                </a:lnTo>
                <a:lnTo>
                  <a:pt x="3725560" y="5133028"/>
                </a:lnTo>
                <a:lnTo>
                  <a:pt x="0" y="5133028"/>
                </a:lnTo>
                <a:lnTo>
                  <a:pt x="0" y="0"/>
                </a:lnTo>
                <a:close/>
              </a:path>
            </a:pathLst>
          </a:custGeom>
          <a:blipFill>
            <a:blip r:embed="rId3">
              <a:extLst>
                <a:ext uri="{96DAC541-7B7A-43D3-8B79-37D633B846F1}">
                  <asvg:svgBlip xmlns:asvg="http://schemas.microsoft.com/office/drawing/2016/SVG/main" r:embed="rId4"/>
                </a:ext>
              </a:extLst>
            </a:blip>
            <a:stretch>
              <a:fillRect r="-55779" b="-44261"/>
            </a:stretch>
          </a:blipFill>
        </p:spPr>
        <p:txBody>
          <a:bodyPr/>
          <a:lstStyle/>
          <a:p>
            <a:endParaRPr lang="en-GB"/>
          </a:p>
        </p:txBody>
      </p:sp>
      <p:sp>
        <p:nvSpPr>
          <p:cNvPr id="14" name="TextBox 14"/>
          <p:cNvSpPr txBox="1"/>
          <p:nvPr/>
        </p:nvSpPr>
        <p:spPr>
          <a:xfrm>
            <a:off x="9697886" y="4877112"/>
            <a:ext cx="1955253" cy="991248"/>
          </a:xfrm>
          <a:prstGeom prst="rect">
            <a:avLst/>
          </a:prstGeom>
        </p:spPr>
        <p:txBody>
          <a:bodyPr lIns="0" tIns="0" rIns="0" bIns="0" rtlCol="0" anchor="t">
            <a:spAutoFit/>
          </a:bodyPr>
          <a:lstStyle/>
          <a:p>
            <a:pPr algn="ctr">
              <a:lnSpc>
                <a:spcPts val="6970"/>
              </a:lnSpc>
            </a:pPr>
            <a:r>
              <a:rPr lang="en-US" sz="8500">
                <a:solidFill>
                  <a:srgbClr val="FFFFFF"/>
                </a:solidFill>
                <a:latin typeface="Gochi Hand"/>
              </a:rPr>
              <a:t>4</a:t>
            </a:r>
          </a:p>
        </p:txBody>
      </p:sp>
      <p:sp>
        <p:nvSpPr>
          <p:cNvPr id="15" name="TextBox 15"/>
          <p:cNvSpPr txBox="1"/>
          <p:nvPr/>
        </p:nvSpPr>
        <p:spPr>
          <a:xfrm>
            <a:off x="9144000" y="6312012"/>
            <a:ext cx="3561630" cy="3147695"/>
          </a:xfrm>
          <a:prstGeom prst="rect">
            <a:avLst/>
          </a:prstGeom>
        </p:spPr>
        <p:txBody>
          <a:bodyPr lIns="0" tIns="0" rIns="0" bIns="0" rtlCol="0" anchor="t">
            <a:spAutoFit/>
          </a:bodyPr>
          <a:lstStyle/>
          <a:p>
            <a:pPr>
              <a:lnSpc>
                <a:spcPts val="4950"/>
              </a:lnSpc>
            </a:pPr>
            <a:r>
              <a:rPr lang="en-US" sz="3300">
                <a:solidFill>
                  <a:srgbClr val="000000"/>
                </a:solidFill>
                <a:latin typeface="Now Bold"/>
              </a:rPr>
              <a:t>Malicious communications crime</a:t>
            </a:r>
          </a:p>
          <a:p>
            <a:pPr>
              <a:lnSpc>
                <a:spcPts val="4950"/>
              </a:lnSpc>
            </a:pPr>
            <a:endParaRPr lang="en-US" sz="3300">
              <a:solidFill>
                <a:srgbClr val="000000"/>
              </a:solidFill>
              <a:latin typeface="Now Bold"/>
            </a:endParaRPr>
          </a:p>
          <a:p>
            <a:pPr>
              <a:lnSpc>
                <a:spcPts val="4950"/>
              </a:lnSpc>
            </a:pPr>
            <a:r>
              <a:rPr lang="en-US" sz="3300">
                <a:solidFill>
                  <a:srgbClr val="000000"/>
                </a:solidFill>
                <a:latin typeface="Now Bold"/>
              </a:rPr>
              <a:t>Online bullying</a:t>
            </a:r>
          </a:p>
        </p:txBody>
      </p:sp>
      <p:sp>
        <p:nvSpPr>
          <p:cNvPr id="16" name="Freeform 16"/>
          <p:cNvSpPr/>
          <p:nvPr/>
        </p:nvSpPr>
        <p:spPr>
          <a:xfrm>
            <a:off x="12577064" y="2492893"/>
            <a:ext cx="3390884" cy="4671917"/>
          </a:xfrm>
          <a:custGeom>
            <a:avLst/>
            <a:gdLst/>
            <a:ahLst/>
            <a:cxnLst/>
            <a:rect l="l" t="t" r="r" b="b"/>
            <a:pathLst>
              <a:path w="3390884" h="4671917">
                <a:moveTo>
                  <a:pt x="0" y="0"/>
                </a:moveTo>
                <a:lnTo>
                  <a:pt x="3390884" y="0"/>
                </a:lnTo>
                <a:lnTo>
                  <a:pt x="3390884" y="4671917"/>
                </a:lnTo>
                <a:lnTo>
                  <a:pt x="0" y="4671917"/>
                </a:lnTo>
                <a:lnTo>
                  <a:pt x="0" y="0"/>
                </a:lnTo>
                <a:close/>
              </a:path>
            </a:pathLst>
          </a:custGeom>
          <a:blipFill>
            <a:blip r:embed="rId3">
              <a:extLst>
                <a:ext uri="{96DAC541-7B7A-43D3-8B79-37D633B846F1}">
                  <asvg:svgBlip xmlns:asvg="http://schemas.microsoft.com/office/drawing/2016/SVG/main" r:embed="rId4"/>
                </a:ext>
              </a:extLst>
            </a:blip>
            <a:stretch>
              <a:fillRect r="-55779" b="-44261"/>
            </a:stretch>
          </a:blipFill>
        </p:spPr>
        <p:txBody>
          <a:bodyPr/>
          <a:lstStyle/>
          <a:p>
            <a:endParaRPr lang="en-GB"/>
          </a:p>
        </p:txBody>
      </p:sp>
      <p:sp>
        <p:nvSpPr>
          <p:cNvPr id="17" name="TextBox 17"/>
          <p:cNvSpPr txBox="1"/>
          <p:nvPr/>
        </p:nvSpPr>
        <p:spPr>
          <a:xfrm>
            <a:off x="12705630" y="2375192"/>
            <a:ext cx="1955253" cy="991248"/>
          </a:xfrm>
          <a:prstGeom prst="rect">
            <a:avLst/>
          </a:prstGeom>
        </p:spPr>
        <p:txBody>
          <a:bodyPr lIns="0" tIns="0" rIns="0" bIns="0" rtlCol="0" anchor="t">
            <a:spAutoFit/>
          </a:bodyPr>
          <a:lstStyle/>
          <a:p>
            <a:pPr algn="ctr">
              <a:lnSpc>
                <a:spcPts val="6970"/>
              </a:lnSpc>
            </a:pPr>
            <a:r>
              <a:rPr lang="en-US" sz="8500">
                <a:solidFill>
                  <a:srgbClr val="FFFFFF"/>
                </a:solidFill>
                <a:latin typeface="Gochi Hand"/>
              </a:rPr>
              <a:t>5</a:t>
            </a:r>
          </a:p>
        </p:txBody>
      </p:sp>
      <p:sp>
        <p:nvSpPr>
          <p:cNvPr id="18" name="TextBox 18"/>
          <p:cNvSpPr txBox="1"/>
          <p:nvPr/>
        </p:nvSpPr>
        <p:spPr>
          <a:xfrm>
            <a:off x="3459034" y="5510308"/>
            <a:ext cx="2430334" cy="1249045"/>
          </a:xfrm>
          <a:prstGeom prst="rect">
            <a:avLst/>
          </a:prstGeom>
        </p:spPr>
        <p:txBody>
          <a:bodyPr lIns="0" tIns="0" rIns="0" bIns="0" rtlCol="0" anchor="t">
            <a:spAutoFit/>
          </a:bodyPr>
          <a:lstStyle/>
          <a:p>
            <a:pPr>
              <a:lnSpc>
                <a:spcPts val="4950"/>
              </a:lnSpc>
            </a:pPr>
            <a:r>
              <a:rPr lang="en-US" sz="3300">
                <a:solidFill>
                  <a:srgbClr val="000000"/>
                </a:solidFill>
                <a:latin typeface="Now Bold"/>
              </a:rPr>
              <a:t>Health problems</a:t>
            </a:r>
          </a:p>
        </p:txBody>
      </p:sp>
      <p:sp>
        <p:nvSpPr>
          <p:cNvPr id="19" name="Freeform 19"/>
          <p:cNvSpPr/>
          <p:nvPr/>
        </p:nvSpPr>
        <p:spPr>
          <a:xfrm>
            <a:off x="14660882" y="5482260"/>
            <a:ext cx="3390884" cy="4671917"/>
          </a:xfrm>
          <a:custGeom>
            <a:avLst/>
            <a:gdLst/>
            <a:ahLst/>
            <a:cxnLst/>
            <a:rect l="l" t="t" r="r" b="b"/>
            <a:pathLst>
              <a:path w="3390884" h="4671917">
                <a:moveTo>
                  <a:pt x="0" y="0"/>
                </a:moveTo>
                <a:lnTo>
                  <a:pt x="3390885" y="0"/>
                </a:lnTo>
                <a:lnTo>
                  <a:pt x="3390885" y="4671917"/>
                </a:lnTo>
                <a:lnTo>
                  <a:pt x="0" y="4671917"/>
                </a:lnTo>
                <a:lnTo>
                  <a:pt x="0" y="0"/>
                </a:lnTo>
                <a:close/>
              </a:path>
            </a:pathLst>
          </a:custGeom>
          <a:blipFill>
            <a:blip r:embed="rId3">
              <a:extLst>
                <a:ext uri="{96DAC541-7B7A-43D3-8B79-37D633B846F1}">
                  <asvg:svgBlip xmlns:asvg="http://schemas.microsoft.com/office/drawing/2016/SVG/main" r:embed="rId4"/>
                </a:ext>
              </a:extLst>
            </a:blip>
            <a:stretch>
              <a:fillRect r="-55779" b="-44261"/>
            </a:stretch>
          </a:blipFill>
        </p:spPr>
        <p:txBody>
          <a:bodyPr/>
          <a:lstStyle/>
          <a:p>
            <a:endParaRPr lang="en-GB"/>
          </a:p>
        </p:txBody>
      </p:sp>
      <p:sp>
        <p:nvSpPr>
          <p:cNvPr id="20" name="TextBox 20"/>
          <p:cNvSpPr txBox="1"/>
          <p:nvPr/>
        </p:nvSpPr>
        <p:spPr>
          <a:xfrm>
            <a:off x="13157350" y="3747440"/>
            <a:ext cx="2430334" cy="1249045"/>
          </a:xfrm>
          <a:prstGeom prst="rect">
            <a:avLst/>
          </a:prstGeom>
        </p:spPr>
        <p:txBody>
          <a:bodyPr lIns="0" tIns="0" rIns="0" bIns="0" rtlCol="0" anchor="t">
            <a:spAutoFit/>
          </a:bodyPr>
          <a:lstStyle/>
          <a:p>
            <a:pPr>
              <a:lnSpc>
                <a:spcPts val="4950"/>
              </a:lnSpc>
            </a:pPr>
            <a:r>
              <a:rPr lang="en-US" sz="3300">
                <a:solidFill>
                  <a:srgbClr val="000000"/>
                </a:solidFill>
                <a:latin typeface="Now Bold"/>
              </a:rPr>
              <a:t>Online grooming</a:t>
            </a:r>
          </a:p>
        </p:txBody>
      </p:sp>
      <p:sp>
        <p:nvSpPr>
          <p:cNvPr id="21" name="TextBox 21"/>
          <p:cNvSpPr txBox="1"/>
          <p:nvPr/>
        </p:nvSpPr>
        <p:spPr>
          <a:xfrm>
            <a:off x="15583639" y="4948238"/>
            <a:ext cx="1955253" cy="991248"/>
          </a:xfrm>
          <a:prstGeom prst="rect">
            <a:avLst/>
          </a:prstGeom>
        </p:spPr>
        <p:txBody>
          <a:bodyPr lIns="0" tIns="0" rIns="0" bIns="0" rtlCol="0" anchor="t">
            <a:spAutoFit/>
          </a:bodyPr>
          <a:lstStyle/>
          <a:p>
            <a:pPr algn="ctr">
              <a:lnSpc>
                <a:spcPts val="6970"/>
              </a:lnSpc>
            </a:pPr>
            <a:r>
              <a:rPr lang="en-US" sz="8500">
                <a:solidFill>
                  <a:srgbClr val="FFFFFF"/>
                </a:solidFill>
                <a:latin typeface="Gochi Hand"/>
              </a:rPr>
              <a:t>6</a:t>
            </a:r>
          </a:p>
        </p:txBody>
      </p:sp>
      <p:sp>
        <p:nvSpPr>
          <p:cNvPr id="22" name="TextBox 22"/>
          <p:cNvSpPr txBox="1"/>
          <p:nvPr/>
        </p:nvSpPr>
        <p:spPr>
          <a:xfrm>
            <a:off x="15315480" y="6654578"/>
            <a:ext cx="2430334" cy="1884045"/>
          </a:xfrm>
          <a:prstGeom prst="rect">
            <a:avLst/>
          </a:prstGeom>
        </p:spPr>
        <p:txBody>
          <a:bodyPr lIns="0" tIns="0" rIns="0" bIns="0" rtlCol="0" anchor="t">
            <a:spAutoFit/>
          </a:bodyPr>
          <a:lstStyle/>
          <a:p>
            <a:pPr>
              <a:lnSpc>
                <a:spcPts val="4950"/>
              </a:lnSpc>
            </a:pPr>
            <a:r>
              <a:rPr lang="en-US" sz="3300">
                <a:solidFill>
                  <a:srgbClr val="000000"/>
                </a:solidFill>
                <a:latin typeface="Now Bold"/>
              </a:rPr>
              <a:t>Impact on digital footprint</a:t>
            </a:r>
          </a:p>
        </p:txBody>
      </p:sp>
      <p:sp>
        <p:nvSpPr>
          <p:cNvPr id="23" name="TextBox 23"/>
          <p:cNvSpPr txBox="1"/>
          <p:nvPr/>
        </p:nvSpPr>
        <p:spPr>
          <a:xfrm>
            <a:off x="6313639" y="4047180"/>
            <a:ext cx="2666431" cy="1249045"/>
          </a:xfrm>
          <a:prstGeom prst="rect">
            <a:avLst/>
          </a:prstGeom>
        </p:spPr>
        <p:txBody>
          <a:bodyPr lIns="0" tIns="0" rIns="0" bIns="0" rtlCol="0" anchor="t">
            <a:spAutoFit/>
          </a:bodyPr>
          <a:lstStyle/>
          <a:p>
            <a:pPr>
              <a:lnSpc>
                <a:spcPts val="4950"/>
              </a:lnSpc>
            </a:pPr>
            <a:r>
              <a:rPr lang="en-US" sz="3300">
                <a:solidFill>
                  <a:srgbClr val="000000"/>
                </a:solidFill>
                <a:latin typeface="Now Bold"/>
              </a:rPr>
              <a:t>Oblivious to surroundings</a:t>
            </a:r>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91B4DDA1-AA8A-4E4F-BD43-643D90B28267}"/>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90600" y="0"/>
            <a:ext cx="15544800" cy="10363200"/>
          </a:xfrm>
          <a:prstGeom prst="rect">
            <a:avLst/>
          </a:prstGeom>
        </p:spPr>
      </p:pic>
    </p:spTree>
    <p:extLst>
      <p:ext uri="{BB962C8B-B14F-4D97-AF65-F5344CB8AC3E}">
        <p14:creationId xmlns:p14="http://schemas.microsoft.com/office/powerpoint/2010/main" val="3760500588"/>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p:cNvPicPr>
            <a:picLocks noChangeAspect="1"/>
          </p:cNvPicPr>
          <p:nvPr/>
        </p:nvPicPr>
        <p:blipFill>
          <a:blip r:embed="rId2"/>
          <a:srcRect t="7825" b="7825"/>
          <a:stretch>
            <a:fillRect/>
          </a:stretch>
        </p:blipFill>
        <p:spPr>
          <a:xfrm>
            <a:off x="0" y="0"/>
            <a:ext cx="18288000" cy="10287000"/>
          </a:xfrm>
          <a:prstGeom prst="rect">
            <a:avLst/>
          </a:prstGeom>
        </p:spPr>
      </p:pic>
      <p:sp>
        <p:nvSpPr>
          <p:cNvPr id="3" name="Freeform 3"/>
          <p:cNvSpPr/>
          <p:nvPr/>
        </p:nvSpPr>
        <p:spPr>
          <a:xfrm>
            <a:off x="12011699" y="8136784"/>
            <a:ext cx="6632619" cy="1121516"/>
          </a:xfrm>
          <a:custGeom>
            <a:avLst/>
            <a:gdLst/>
            <a:ahLst/>
            <a:cxnLst/>
            <a:rect l="l" t="t" r="r" b="b"/>
            <a:pathLst>
              <a:path w="6632619" h="1121516">
                <a:moveTo>
                  <a:pt x="0" y="0"/>
                </a:moveTo>
                <a:lnTo>
                  <a:pt x="6632619" y="0"/>
                </a:lnTo>
                <a:lnTo>
                  <a:pt x="6632619" y="1121516"/>
                </a:lnTo>
                <a:lnTo>
                  <a:pt x="0" y="1121516"/>
                </a:lnTo>
                <a:lnTo>
                  <a:pt x="0" y="0"/>
                </a:lnTo>
                <a:close/>
              </a:path>
            </a:pathLst>
          </a:custGeom>
          <a:blipFill>
            <a:blip r:embed="rId3">
              <a:extLst>
                <a:ext uri="{96DAC541-7B7A-43D3-8B79-37D633B846F1}">
                  <asvg:svgBlip xmlns:asvg="http://schemas.microsoft.com/office/drawing/2016/SVG/main" r:embed="rId4"/>
                </a:ext>
              </a:extLst>
            </a:blip>
            <a:stretch>
              <a:fillRect/>
            </a:stretch>
          </a:blipFill>
        </p:spPr>
        <p:txBody>
          <a:bodyPr/>
          <a:lstStyle/>
          <a:p>
            <a:endParaRPr lang="en-GB"/>
          </a:p>
        </p:txBody>
      </p:sp>
      <p:sp>
        <p:nvSpPr>
          <p:cNvPr id="4" name="Freeform 4"/>
          <p:cNvSpPr/>
          <p:nvPr/>
        </p:nvSpPr>
        <p:spPr>
          <a:xfrm>
            <a:off x="1495418" y="2987457"/>
            <a:ext cx="15763882" cy="6635908"/>
          </a:xfrm>
          <a:custGeom>
            <a:avLst/>
            <a:gdLst/>
            <a:ahLst/>
            <a:cxnLst/>
            <a:rect l="l" t="t" r="r" b="b"/>
            <a:pathLst>
              <a:path w="15763882" h="6635908">
                <a:moveTo>
                  <a:pt x="0" y="0"/>
                </a:moveTo>
                <a:lnTo>
                  <a:pt x="15763882" y="0"/>
                </a:lnTo>
                <a:lnTo>
                  <a:pt x="15763882" y="6635908"/>
                </a:lnTo>
                <a:lnTo>
                  <a:pt x="0" y="6635908"/>
                </a:lnTo>
                <a:lnTo>
                  <a:pt x="0" y="0"/>
                </a:lnTo>
                <a:close/>
              </a:path>
            </a:pathLst>
          </a:custGeom>
          <a:blipFill>
            <a:blip r:embed="rId5"/>
            <a:stretch>
              <a:fillRect l="-15010" t="-89861" b="-9584"/>
            </a:stretch>
          </a:blipFill>
        </p:spPr>
        <p:txBody>
          <a:bodyPr/>
          <a:lstStyle/>
          <a:p>
            <a:endParaRPr lang="en-GB"/>
          </a:p>
        </p:txBody>
      </p:sp>
      <p:sp>
        <p:nvSpPr>
          <p:cNvPr id="5" name="Freeform 5"/>
          <p:cNvSpPr/>
          <p:nvPr/>
        </p:nvSpPr>
        <p:spPr>
          <a:xfrm flipH="1">
            <a:off x="554909" y="2987457"/>
            <a:ext cx="4418750" cy="1735364"/>
          </a:xfrm>
          <a:custGeom>
            <a:avLst/>
            <a:gdLst/>
            <a:ahLst/>
            <a:cxnLst/>
            <a:rect l="l" t="t" r="r" b="b"/>
            <a:pathLst>
              <a:path w="4418750" h="1735364">
                <a:moveTo>
                  <a:pt x="4418751" y="0"/>
                </a:moveTo>
                <a:lnTo>
                  <a:pt x="0" y="0"/>
                </a:lnTo>
                <a:lnTo>
                  <a:pt x="0" y="1735364"/>
                </a:lnTo>
                <a:lnTo>
                  <a:pt x="4418751" y="1735364"/>
                </a:lnTo>
                <a:lnTo>
                  <a:pt x="4418751" y="0"/>
                </a:lnTo>
                <a:close/>
              </a:path>
            </a:pathLst>
          </a:custGeom>
          <a:blipFill>
            <a:blip r:embed="rId6">
              <a:extLst>
                <a:ext uri="{96DAC541-7B7A-43D3-8B79-37D633B846F1}">
                  <asvg:svgBlip xmlns:asvg="http://schemas.microsoft.com/office/drawing/2016/SVG/main" r:embed="rId7"/>
                </a:ext>
              </a:extLst>
            </a:blip>
            <a:stretch>
              <a:fillRect/>
            </a:stretch>
          </a:blipFill>
        </p:spPr>
        <p:txBody>
          <a:bodyPr/>
          <a:lstStyle/>
          <a:p>
            <a:endParaRPr lang="en-GB"/>
          </a:p>
        </p:txBody>
      </p:sp>
      <p:sp>
        <p:nvSpPr>
          <p:cNvPr id="6" name="TextBox 6"/>
          <p:cNvSpPr txBox="1"/>
          <p:nvPr/>
        </p:nvSpPr>
        <p:spPr>
          <a:xfrm>
            <a:off x="876161" y="746139"/>
            <a:ext cx="16383139" cy="2241318"/>
          </a:xfrm>
          <a:prstGeom prst="rect">
            <a:avLst/>
          </a:prstGeom>
        </p:spPr>
        <p:txBody>
          <a:bodyPr lIns="0" tIns="0" rIns="0" bIns="0" rtlCol="0" anchor="t">
            <a:spAutoFit/>
          </a:bodyPr>
          <a:lstStyle/>
          <a:p>
            <a:pPr algn="ctr">
              <a:lnSpc>
                <a:spcPts val="8489"/>
              </a:lnSpc>
            </a:pPr>
            <a:r>
              <a:rPr lang="en-US" sz="9031">
                <a:solidFill>
                  <a:srgbClr val="FFFFFF"/>
                </a:solidFill>
                <a:latin typeface="Gochi Hand"/>
              </a:rPr>
              <a:t>What can you implement at home?</a:t>
            </a:r>
          </a:p>
        </p:txBody>
      </p:sp>
      <p:sp>
        <p:nvSpPr>
          <p:cNvPr id="7" name="TextBox 7"/>
          <p:cNvSpPr txBox="1"/>
          <p:nvPr/>
        </p:nvSpPr>
        <p:spPr>
          <a:xfrm>
            <a:off x="554909" y="4161952"/>
            <a:ext cx="16704391" cy="2638412"/>
          </a:xfrm>
          <a:prstGeom prst="rect">
            <a:avLst/>
          </a:prstGeom>
        </p:spPr>
        <p:txBody>
          <a:bodyPr lIns="0" tIns="0" rIns="0" bIns="0" rtlCol="0" anchor="t">
            <a:spAutoFit/>
          </a:bodyPr>
          <a:lstStyle/>
          <a:p>
            <a:pPr marL="1619363" lvl="1" indent="-809682" algn="ctr">
              <a:lnSpc>
                <a:spcPts val="10500"/>
              </a:lnSpc>
              <a:spcBef>
                <a:spcPct val="0"/>
              </a:spcBef>
              <a:buFont typeface="Arial"/>
              <a:buChar char="•"/>
            </a:pPr>
            <a:r>
              <a:rPr lang="en-US" sz="7500">
                <a:solidFill>
                  <a:srgbClr val="000000"/>
                </a:solidFill>
                <a:latin typeface="Gochi Hand"/>
              </a:rPr>
              <a:t>Prepare your child and manage expectations. </a:t>
            </a:r>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p:cNvPicPr>
            <a:picLocks noChangeAspect="1"/>
          </p:cNvPicPr>
          <p:nvPr/>
        </p:nvPicPr>
        <p:blipFill>
          <a:blip r:embed="rId2"/>
          <a:srcRect t="7825" b="7825"/>
          <a:stretch>
            <a:fillRect/>
          </a:stretch>
        </p:blipFill>
        <p:spPr>
          <a:xfrm>
            <a:off x="0" y="0"/>
            <a:ext cx="18288000" cy="10287000"/>
          </a:xfrm>
          <a:prstGeom prst="rect">
            <a:avLst/>
          </a:prstGeom>
        </p:spPr>
      </p:pic>
      <p:sp>
        <p:nvSpPr>
          <p:cNvPr id="3" name="Freeform 3"/>
          <p:cNvSpPr/>
          <p:nvPr/>
        </p:nvSpPr>
        <p:spPr>
          <a:xfrm>
            <a:off x="11655381" y="8697542"/>
            <a:ext cx="6632619" cy="1121516"/>
          </a:xfrm>
          <a:custGeom>
            <a:avLst/>
            <a:gdLst/>
            <a:ahLst/>
            <a:cxnLst/>
            <a:rect l="l" t="t" r="r" b="b"/>
            <a:pathLst>
              <a:path w="6632619" h="1121516">
                <a:moveTo>
                  <a:pt x="0" y="0"/>
                </a:moveTo>
                <a:lnTo>
                  <a:pt x="6632619" y="0"/>
                </a:lnTo>
                <a:lnTo>
                  <a:pt x="6632619" y="1121516"/>
                </a:lnTo>
                <a:lnTo>
                  <a:pt x="0" y="1121516"/>
                </a:lnTo>
                <a:lnTo>
                  <a:pt x="0" y="0"/>
                </a:lnTo>
                <a:close/>
              </a:path>
            </a:pathLst>
          </a:custGeom>
          <a:blipFill>
            <a:blip r:embed="rId3">
              <a:extLst>
                <a:ext uri="{96DAC541-7B7A-43D3-8B79-37D633B846F1}">
                  <asvg:svgBlip xmlns:asvg="http://schemas.microsoft.com/office/drawing/2016/SVG/main" r:embed="rId4"/>
                </a:ext>
              </a:extLst>
            </a:blip>
            <a:stretch>
              <a:fillRect/>
            </a:stretch>
          </a:blipFill>
        </p:spPr>
        <p:txBody>
          <a:bodyPr/>
          <a:lstStyle/>
          <a:p>
            <a:endParaRPr lang="en-GB"/>
          </a:p>
        </p:txBody>
      </p:sp>
      <p:sp>
        <p:nvSpPr>
          <p:cNvPr id="4" name="Freeform 4"/>
          <p:cNvSpPr/>
          <p:nvPr/>
        </p:nvSpPr>
        <p:spPr>
          <a:xfrm>
            <a:off x="266228" y="360952"/>
            <a:ext cx="17676038" cy="9262413"/>
          </a:xfrm>
          <a:custGeom>
            <a:avLst/>
            <a:gdLst/>
            <a:ahLst/>
            <a:cxnLst/>
            <a:rect l="l" t="t" r="r" b="b"/>
            <a:pathLst>
              <a:path w="17676038" h="9262413">
                <a:moveTo>
                  <a:pt x="0" y="0"/>
                </a:moveTo>
                <a:lnTo>
                  <a:pt x="17676037" y="0"/>
                </a:lnTo>
                <a:lnTo>
                  <a:pt x="17676037" y="9262413"/>
                </a:lnTo>
                <a:lnTo>
                  <a:pt x="0" y="9262413"/>
                </a:lnTo>
                <a:lnTo>
                  <a:pt x="0" y="0"/>
                </a:lnTo>
                <a:close/>
              </a:path>
            </a:pathLst>
          </a:custGeom>
          <a:blipFill>
            <a:blip r:embed="rId5"/>
            <a:stretch>
              <a:fillRect l="-8535" t="-41890" b="-9310"/>
            </a:stretch>
          </a:blipFill>
        </p:spPr>
        <p:txBody>
          <a:bodyPr/>
          <a:lstStyle/>
          <a:p>
            <a:endParaRPr lang="en-GB"/>
          </a:p>
        </p:txBody>
      </p:sp>
      <p:sp>
        <p:nvSpPr>
          <p:cNvPr id="5" name="Freeform 5"/>
          <p:cNvSpPr/>
          <p:nvPr/>
        </p:nvSpPr>
        <p:spPr>
          <a:xfrm flipH="1">
            <a:off x="554909" y="2987457"/>
            <a:ext cx="4418750" cy="1735364"/>
          </a:xfrm>
          <a:custGeom>
            <a:avLst/>
            <a:gdLst/>
            <a:ahLst/>
            <a:cxnLst/>
            <a:rect l="l" t="t" r="r" b="b"/>
            <a:pathLst>
              <a:path w="4418750" h="1735364">
                <a:moveTo>
                  <a:pt x="4418751" y="0"/>
                </a:moveTo>
                <a:lnTo>
                  <a:pt x="0" y="0"/>
                </a:lnTo>
                <a:lnTo>
                  <a:pt x="0" y="1735364"/>
                </a:lnTo>
                <a:lnTo>
                  <a:pt x="4418751" y="1735364"/>
                </a:lnTo>
                <a:lnTo>
                  <a:pt x="4418751" y="0"/>
                </a:lnTo>
                <a:close/>
              </a:path>
            </a:pathLst>
          </a:custGeom>
          <a:blipFill>
            <a:blip r:embed="rId6">
              <a:extLst>
                <a:ext uri="{96DAC541-7B7A-43D3-8B79-37D633B846F1}">
                  <asvg:svgBlip xmlns:asvg="http://schemas.microsoft.com/office/drawing/2016/SVG/main" r:embed="rId7"/>
                </a:ext>
              </a:extLst>
            </a:blip>
            <a:stretch>
              <a:fillRect/>
            </a:stretch>
          </a:blipFill>
        </p:spPr>
        <p:txBody>
          <a:bodyPr/>
          <a:lstStyle/>
          <a:p>
            <a:endParaRPr lang="en-GB"/>
          </a:p>
        </p:txBody>
      </p:sp>
      <p:sp>
        <p:nvSpPr>
          <p:cNvPr id="6" name="TextBox 6"/>
          <p:cNvSpPr txBox="1"/>
          <p:nvPr/>
        </p:nvSpPr>
        <p:spPr>
          <a:xfrm>
            <a:off x="266228" y="534368"/>
            <a:ext cx="17676038" cy="8648050"/>
          </a:xfrm>
          <a:prstGeom prst="rect">
            <a:avLst/>
          </a:prstGeom>
        </p:spPr>
        <p:txBody>
          <a:bodyPr lIns="0" tIns="0" rIns="0" bIns="0" rtlCol="0" anchor="t">
            <a:spAutoFit/>
          </a:bodyPr>
          <a:lstStyle/>
          <a:p>
            <a:pPr marL="1058037" lvl="1" indent="-529019">
              <a:lnSpc>
                <a:spcPts val="6860"/>
              </a:lnSpc>
              <a:buFont typeface="Arial"/>
              <a:buChar char="•"/>
            </a:pPr>
            <a:r>
              <a:rPr lang="en-US" sz="4900">
                <a:solidFill>
                  <a:srgbClr val="000000"/>
                </a:solidFill>
                <a:latin typeface="Gochi Hand"/>
              </a:rPr>
              <a:t>Who will own the phone?</a:t>
            </a:r>
          </a:p>
          <a:p>
            <a:pPr marL="1058037" lvl="1" indent="-529019">
              <a:lnSpc>
                <a:spcPts val="6860"/>
              </a:lnSpc>
              <a:buFont typeface="Arial"/>
              <a:buChar char="•"/>
            </a:pPr>
            <a:r>
              <a:rPr lang="en-US" sz="4900">
                <a:solidFill>
                  <a:srgbClr val="000000"/>
                </a:solidFill>
                <a:latin typeface="Gochi Hand"/>
              </a:rPr>
              <a:t>Will your child have a limit on their screen time?</a:t>
            </a:r>
          </a:p>
          <a:p>
            <a:pPr marL="1058037" lvl="1" indent="-529019">
              <a:lnSpc>
                <a:spcPts val="6860"/>
              </a:lnSpc>
              <a:buFont typeface="Arial"/>
              <a:buChar char="•"/>
            </a:pPr>
            <a:r>
              <a:rPr lang="en-US" sz="4900">
                <a:solidFill>
                  <a:srgbClr val="000000"/>
                </a:solidFill>
                <a:latin typeface="Gochi Hand"/>
              </a:rPr>
              <a:t>Will there be certain hours that your child will not access their device?</a:t>
            </a:r>
          </a:p>
          <a:p>
            <a:pPr marL="1058037" lvl="1" indent="-529019">
              <a:lnSpc>
                <a:spcPts val="6860"/>
              </a:lnSpc>
              <a:buFont typeface="Arial"/>
              <a:buChar char="•"/>
            </a:pPr>
            <a:r>
              <a:rPr lang="en-US" sz="4900">
                <a:solidFill>
                  <a:srgbClr val="000000"/>
                </a:solidFill>
                <a:latin typeface="Gochi Hand"/>
              </a:rPr>
              <a:t>When downloading apps, will your child require parental permission? </a:t>
            </a:r>
          </a:p>
          <a:p>
            <a:pPr marL="1058037" lvl="1" indent="-529019">
              <a:lnSpc>
                <a:spcPts val="6860"/>
              </a:lnSpc>
              <a:buFont typeface="Arial"/>
              <a:buChar char="•"/>
            </a:pPr>
            <a:r>
              <a:rPr lang="en-US" sz="4900">
                <a:solidFill>
                  <a:srgbClr val="000000"/>
                </a:solidFill>
                <a:latin typeface="Gochi Hand"/>
              </a:rPr>
              <a:t>Will your child be allowed on social media? If so, which platforms?</a:t>
            </a:r>
          </a:p>
          <a:p>
            <a:pPr marL="1058037" lvl="1" indent="-529019">
              <a:lnSpc>
                <a:spcPts val="6860"/>
              </a:lnSpc>
              <a:spcBef>
                <a:spcPct val="0"/>
              </a:spcBef>
              <a:buFont typeface="Arial"/>
              <a:buChar char="•"/>
            </a:pPr>
            <a:r>
              <a:rPr lang="en-US" sz="4900">
                <a:solidFill>
                  <a:srgbClr val="000000"/>
                </a:solidFill>
                <a:latin typeface="Gochi Hand"/>
              </a:rPr>
              <a:t>Could there ever be a time when your child has their phone taken off them? What would the circumstances be? </a:t>
            </a:r>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p:cNvPicPr>
            <a:picLocks noChangeAspect="1"/>
          </p:cNvPicPr>
          <p:nvPr/>
        </p:nvPicPr>
        <p:blipFill>
          <a:blip r:embed="rId2"/>
          <a:srcRect t="7825" b="7825"/>
          <a:stretch>
            <a:fillRect/>
          </a:stretch>
        </p:blipFill>
        <p:spPr>
          <a:xfrm>
            <a:off x="0" y="0"/>
            <a:ext cx="18288000" cy="10287000"/>
          </a:xfrm>
          <a:prstGeom prst="rect">
            <a:avLst/>
          </a:prstGeom>
        </p:spPr>
      </p:pic>
      <p:sp>
        <p:nvSpPr>
          <p:cNvPr id="3" name="Freeform 3"/>
          <p:cNvSpPr/>
          <p:nvPr/>
        </p:nvSpPr>
        <p:spPr>
          <a:xfrm>
            <a:off x="12011699" y="8136784"/>
            <a:ext cx="6632619" cy="1121516"/>
          </a:xfrm>
          <a:custGeom>
            <a:avLst/>
            <a:gdLst/>
            <a:ahLst/>
            <a:cxnLst/>
            <a:rect l="l" t="t" r="r" b="b"/>
            <a:pathLst>
              <a:path w="6632619" h="1121516">
                <a:moveTo>
                  <a:pt x="0" y="0"/>
                </a:moveTo>
                <a:lnTo>
                  <a:pt x="6632619" y="0"/>
                </a:lnTo>
                <a:lnTo>
                  <a:pt x="6632619" y="1121516"/>
                </a:lnTo>
                <a:lnTo>
                  <a:pt x="0" y="1121516"/>
                </a:lnTo>
                <a:lnTo>
                  <a:pt x="0" y="0"/>
                </a:lnTo>
                <a:close/>
              </a:path>
            </a:pathLst>
          </a:custGeom>
          <a:blipFill>
            <a:blip r:embed="rId3">
              <a:extLst>
                <a:ext uri="{96DAC541-7B7A-43D3-8B79-37D633B846F1}">
                  <asvg:svgBlip xmlns:asvg="http://schemas.microsoft.com/office/drawing/2016/SVG/main" r:embed="rId4"/>
                </a:ext>
              </a:extLst>
            </a:blip>
            <a:stretch>
              <a:fillRect/>
            </a:stretch>
          </a:blipFill>
        </p:spPr>
        <p:txBody>
          <a:bodyPr/>
          <a:lstStyle/>
          <a:p>
            <a:endParaRPr lang="en-GB"/>
          </a:p>
        </p:txBody>
      </p:sp>
      <p:sp>
        <p:nvSpPr>
          <p:cNvPr id="4" name="Freeform 4"/>
          <p:cNvSpPr/>
          <p:nvPr/>
        </p:nvSpPr>
        <p:spPr>
          <a:xfrm>
            <a:off x="1495418" y="2987457"/>
            <a:ext cx="15763882" cy="6635908"/>
          </a:xfrm>
          <a:custGeom>
            <a:avLst/>
            <a:gdLst/>
            <a:ahLst/>
            <a:cxnLst/>
            <a:rect l="l" t="t" r="r" b="b"/>
            <a:pathLst>
              <a:path w="15763882" h="6635908">
                <a:moveTo>
                  <a:pt x="0" y="0"/>
                </a:moveTo>
                <a:lnTo>
                  <a:pt x="15763882" y="0"/>
                </a:lnTo>
                <a:lnTo>
                  <a:pt x="15763882" y="6635908"/>
                </a:lnTo>
                <a:lnTo>
                  <a:pt x="0" y="6635908"/>
                </a:lnTo>
                <a:lnTo>
                  <a:pt x="0" y="0"/>
                </a:lnTo>
                <a:close/>
              </a:path>
            </a:pathLst>
          </a:custGeom>
          <a:blipFill>
            <a:blip r:embed="rId5"/>
            <a:stretch>
              <a:fillRect l="-15010" t="-89861" b="-9584"/>
            </a:stretch>
          </a:blipFill>
        </p:spPr>
        <p:txBody>
          <a:bodyPr/>
          <a:lstStyle/>
          <a:p>
            <a:endParaRPr lang="en-GB"/>
          </a:p>
        </p:txBody>
      </p:sp>
      <p:sp>
        <p:nvSpPr>
          <p:cNvPr id="5" name="Freeform 5"/>
          <p:cNvSpPr/>
          <p:nvPr/>
        </p:nvSpPr>
        <p:spPr>
          <a:xfrm flipH="1">
            <a:off x="554909" y="2987457"/>
            <a:ext cx="4418750" cy="1735364"/>
          </a:xfrm>
          <a:custGeom>
            <a:avLst/>
            <a:gdLst/>
            <a:ahLst/>
            <a:cxnLst/>
            <a:rect l="l" t="t" r="r" b="b"/>
            <a:pathLst>
              <a:path w="4418750" h="1735364">
                <a:moveTo>
                  <a:pt x="4418751" y="0"/>
                </a:moveTo>
                <a:lnTo>
                  <a:pt x="0" y="0"/>
                </a:lnTo>
                <a:lnTo>
                  <a:pt x="0" y="1735364"/>
                </a:lnTo>
                <a:lnTo>
                  <a:pt x="4418751" y="1735364"/>
                </a:lnTo>
                <a:lnTo>
                  <a:pt x="4418751" y="0"/>
                </a:lnTo>
                <a:close/>
              </a:path>
            </a:pathLst>
          </a:custGeom>
          <a:blipFill>
            <a:blip r:embed="rId6">
              <a:extLst>
                <a:ext uri="{96DAC541-7B7A-43D3-8B79-37D633B846F1}">
                  <asvg:svgBlip xmlns:asvg="http://schemas.microsoft.com/office/drawing/2016/SVG/main" r:embed="rId7"/>
                </a:ext>
              </a:extLst>
            </a:blip>
            <a:stretch>
              <a:fillRect/>
            </a:stretch>
          </a:blipFill>
        </p:spPr>
        <p:txBody>
          <a:bodyPr/>
          <a:lstStyle/>
          <a:p>
            <a:endParaRPr lang="en-GB"/>
          </a:p>
        </p:txBody>
      </p:sp>
      <p:sp>
        <p:nvSpPr>
          <p:cNvPr id="6" name="TextBox 6"/>
          <p:cNvSpPr txBox="1"/>
          <p:nvPr/>
        </p:nvSpPr>
        <p:spPr>
          <a:xfrm>
            <a:off x="876161" y="746139"/>
            <a:ext cx="16383139" cy="2241318"/>
          </a:xfrm>
          <a:prstGeom prst="rect">
            <a:avLst/>
          </a:prstGeom>
        </p:spPr>
        <p:txBody>
          <a:bodyPr lIns="0" tIns="0" rIns="0" bIns="0" rtlCol="0" anchor="t">
            <a:spAutoFit/>
          </a:bodyPr>
          <a:lstStyle/>
          <a:p>
            <a:pPr algn="ctr">
              <a:lnSpc>
                <a:spcPts val="8489"/>
              </a:lnSpc>
            </a:pPr>
            <a:r>
              <a:rPr lang="en-US" sz="9031">
                <a:solidFill>
                  <a:srgbClr val="FFFFFF"/>
                </a:solidFill>
                <a:latin typeface="Gochi Hand"/>
              </a:rPr>
              <a:t>What can you implement at home?</a:t>
            </a:r>
          </a:p>
        </p:txBody>
      </p:sp>
      <p:sp>
        <p:nvSpPr>
          <p:cNvPr id="7" name="TextBox 7"/>
          <p:cNvSpPr txBox="1"/>
          <p:nvPr/>
        </p:nvSpPr>
        <p:spPr>
          <a:xfrm>
            <a:off x="554909" y="4161952"/>
            <a:ext cx="16704391" cy="1304912"/>
          </a:xfrm>
          <a:prstGeom prst="rect">
            <a:avLst/>
          </a:prstGeom>
        </p:spPr>
        <p:txBody>
          <a:bodyPr lIns="0" tIns="0" rIns="0" bIns="0" rtlCol="0" anchor="t">
            <a:spAutoFit/>
          </a:bodyPr>
          <a:lstStyle/>
          <a:p>
            <a:pPr marL="1619363" lvl="1" indent="-809682" algn="ctr">
              <a:lnSpc>
                <a:spcPts val="10500"/>
              </a:lnSpc>
              <a:spcBef>
                <a:spcPct val="0"/>
              </a:spcBef>
              <a:buFont typeface="Arial"/>
              <a:buChar char="•"/>
            </a:pPr>
            <a:r>
              <a:rPr lang="en-US" sz="7500">
                <a:solidFill>
                  <a:srgbClr val="000000"/>
                </a:solidFill>
                <a:latin typeface="Gochi Hand"/>
              </a:rPr>
              <a:t>Parental Controls</a:t>
            </a:r>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p:cNvPicPr>
            <a:picLocks noChangeAspect="1"/>
          </p:cNvPicPr>
          <p:nvPr/>
        </p:nvPicPr>
        <p:blipFill>
          <a:blip r:embed="rId2"/>
          <a:srcRect t="7825" b="7825"/>
          <a:stretch>
            <a:fillRect/>
          </a:stretch>
        </p:blipFill>
        <p:spPr>
          <a:xfrm>
            <a:off x="0" y="0"/>
            <a:ext cx="18288000" cy="10287000"/>
          </a:xfrm>
          <a:prstGeom prst="rect">
            <a:avLst/>
          </a:prstGeom>
        </p:spPr>
      </p:pic>
      <p:sp>
        <p:nvSpPr>
          <p:cNvPr id="3" name="Freeform 3"/>
          <p:cNvSpPr/>
          <p:nvPr/>
        </p:nvSpPr>
        <p:spPr>
          <a:xfrm>
            <a:off x="11655381" y="8697542"/>
            <a:ext cx="6632619" cy="1121516"/>
          </a:xfrm>
          <a:custGeom>
            <a:avLst/>
            <a:gdLst/>
            <a:ahLst/>
            <a:cxnLst/>
            <a:rect l="l" t="t" r="r" b="b"/>
            <a:pathLst>
              <a:path w="6632619" h="1121516">
                <a:moveTo>
                  <a:pt x="0" y="0"/>
                </a:moveTo>
                <a:lnTo>
                  <a:pt x="6632619" y="0"/>
                </a:lnTo>
                <a:lnTo>
                  <a:pt x="6632619" y="1121516"/>
                </a:lnTo>
                <a:lnTo>
                  <a:pt x="0" y="1121516"/>
                </a:lnTo>
                <a:lnTo>
                  <a:pt x="0" y="0"/>
                </a:lnTo>
                <a:close/>
              </a:path>
            </a:pathLst>
          </a:custGeom>
          <a:blipFill>
            <a:blip r:embed="rId3">
              <a:extLst>
                <a:ext uri="{96DAC541-7B7A-43D3-8B79-37D633B846F1}">
                  <asvg:svgBlip xmlns:asvg="http://schemas.microsoft.com/office/drawing/2016/SVG/main" r:embed="rId4"/>
                </a:ext>
              </a:extLst>
            </a:blip>
            <a:stretch>
              <a:fillRect/>
            </a:stretch>
          </a:blipFill>
        </p:spPr>
        <p:txBody>
          <a:bodyPr/>
          <a:lstStyle/>
          <a:p>
            <a:endParaRPr lang="en-GB"/>
          </a:p>
        </p:txBody>
      </p:sp>
      <p:sp>
        <p:nvSpPr>
          <p:cNvPr id="4" name="Freeform 4"/>
          <p:cNvSpPr/>
          <p:nvPr/>
        </p:nvSpPr>
        <p:spPr>
          <a:xfrm>
            <a:off x="266228" y="360952"/>
            <a:ext cx="17676038" cy="9262413"/>
          </a:xfrm>
          <a:custGeom>
            <a:avLst/>
            <a:gdLst/>
            <a:ahLst/>
            <a:cxnLst/>
            <a:rect l="l" t="t" r="r" b="b"/>
            <a:pathLst>
              <a:path w="17676038" h="9262413">
                <a:moveTo>
                  <a:pt x="0" y="0"/>
                </a:moveTo>
                <a:lnTo>
                  <a:pt x="17676037" y="0"/>
                </a:lnTo>
                <a:lnTo>
                  <a:pt x="17676037" y="9262413"/>
                </a:lnTo>
                <a:lnTo>
                  <a:pt x="0" y="9262413"/>
                </a:lnTo>
                <a:lnTo>
                  <a:pt x="0" y="0"/>
                </a:lnTo>
                <a:close/>
              </a:path>
            </a:pathLst>
          </a:custGeom>
          <a:blipFill>
            <a:blip r:embed="rId5"/>
            <a:stretch>
              <a:fillRect l="-8535" t="-41890" b="-9310"/>
            </a:stretch>
          </a:blipFill>
        </p:spPr>
        <p:txBody>
          <a:bodyPr/>
          <a:lstStyle/>
          <a:p>
            <a:endParaRPr lang="en-GB"/>
          </a:p>
        </p:txBody>
      </p:sp>
      <p:sp>
        <p:nvSpPr>
          <p:cNvPr id="5" name="Freeform 5"/>
          <p:cNvSpPr/>
          <p:nvPr/>
        </p:nvSpPr>
        <p:spPr>
          <a:xfrm flipH="1">
            <a:off x="554909" y="2987457"/>
            <a:ext cx="4418750" cy="1735364"/>
          </a:xfrm>
          <a:custGeom>
            <a:avLst/>
            <a:gdLst/>
            <a:ahLst/>
            <a:cxnLst/>
            <a:rect l="l" t="t" r="r" b="b"/>
            <a:pathLst>
              <a:path w="4418750" h="1735364">
                <a:moveTo>
                  <a:pt x="4418751" y="0"/>
                </a:moveTo>
                <a:lnTo>
                  <a:pt x="0" y="0"/>
                </a:lnTo>
                <a:lnTo>
                  <a:pt x="0" y="1735364"/>
                </a:lnTo>
                <a:lnTo>
                  <a:pt x="4418751" y="1735364"/>
                </a:lnTo>
                <a:lnTo>
                  <a:pt x="4418751" y="0"/>
                </a:lnTo>
                <a:close/>
              </a:path>
            </a:pathLst>
          </a:custGeom>
          <a:blipFill>
            <a:blip r:embed="rId6">
              <a:extLst>
                <a:ext uri="{96DAC541-7B7A-43D3-8B79-37D633B846F1}">
                  <asvg:svgBlip xmlns:asvg="http://schemas.microsoft.com/office/drawing/2016/SVG/main" r:embed="rId7"/>
                </a:ext>
              </a:extLst>
            </a:blip>
            <a:stretch>
              <a:fillRect/>
            </a:stretch>
          </a:blipFill>
        </p:spPr>
        <p:txBody>
          <a:bodyPr/>
          <a:lstStyle/>
          <a:p>
            <a:endParaRPr lang="en-GB"/>
          </a:p>
        </p:txBody>
      </p:sp>
      <p:sp>
        <p:nvSpPr>
          <p:cNvPr id="6" name="TextBox 6"/>
          <p:cNvSpPr txBox="1"/>
          <p:nvPr/>
        </p:nvSpPr>
        <p:spPr>
          <a:xfrm>
            <a:off x="266228" y="534368"/>
            <a:ext cx="17676038" cy="8848576"/>
          </a:xfrm>
          <a:prstGeom prst="rect">
            <a:avLst/>
          </a:prstGeom>
        </p:spPr>
        <p:txBody>
          <a:bodyPr lIns="0" tIns="0" rIns="0" bIns="0" rtlCol="0" anchor="t">
            <a:spAutoFit/>
          </a:bodyPr>
          <a:lstStyle/>
          <a:p>
            <a:pPr marL="1058037" lvl="1" indent="-529019">
              <a:lnSpc>
                <a:spcPts val="6860"/>
              </a:lnSpc>
              <a:buFont typeface="Arial"/>
              <a:buChar char="•"/>
            </a:pPr>
            <a:r>
              <a:rPr lang="en-US" sz="4900" dirty="0">
                <a:solidFill>
                  <a:srgbClr val="000000"/>
                </a:solidFill>
                <a:latin typeface="Gochi Hand"/>
              </a:rPr>
              <a:t>Set up controls on the device (children can be quick to learn how to bypass this)</a:t>
            </a:r>
          </a:p>
          <a:p>
            <a:pPr marL="1058037" lvl="1" indent="-529019">
              <a:lnSpc>
                <a:spcPts val="6860"/>
              </a:lnSpc>
              <a:buFont typeface="Arial"/>
              <a:buChar char="•"/>
            </a:pPr>
            <a:r>
              <a:rPr lang="en-US" sz="4900" dirty="0">
                <a:solidFill>
                  <a:srgbClr val="000000"/>
                </a:solidFill>
                <a:latin typeface="Gochi Hand"/>
              </a:rPr>
              <a:t>Download a parental control app such as Google's  'Family Link', or Apple's 'Our Pact', and set up parental controls through that.</a:t>
            </a:r>
          </a:p>
          <a:p>
            <a:pPr marL="1058037" lvl="1" indent="-529019">
              <a:lnSpc>
                <a:spcPts val="6860"/>
              </a:lnSpc>
              <a:buFont typeface="Arial"/>
              <a:buChar char="•"/>
            </a:pPr>
            <a:r>
              <a:rPr lang="en-US" sz="4900" dirty="0">
                <a:solidFill>
                  <a:srgbClr val="000000"/>
                </a:solidFill>
                <a:latin typeface="Gochi Hand"/>
              </a:rPr>
              <a:t>Ensure all apps that are downloaded, have parental controls enabled.</a:t>
            </a:r>
          </a:p>
          <a:p>
            <a:pPr marL="1058037" lvl="1" indent="-529019">
              <a:lnSpc>
                <a:spcPts val="6860"/>
              </a:lnSpc>
              <a:spcBef>
                <a:spcPct val="0"/>
              </a:spcBef>
              <a:buFont typeface="Arial"/>
              <a:buChar char="•"/>
            </a:pPr>
            <a:r>
              <a:rPr lang="en-US" sz="4900" dirty="0">
                <a:solidFill>
                  <a:srgbClr val="000000"/>
                </a:solidFill>
                <a:latin typeface="Gochi Hand"/>
              </a:rPr>
              <a:t>Run your child's device through a separate </a:t>
            </a:r>
            <a:r>
              <a:rPr lang="en-US" sz="4900" dirty="0" err="1">
                <a:solidFill>
                  <a:srgbClr val="000000"/>
                </a:solidFill>
                <a:latin typeface="Gochi Hand"/>
              </a:rPr>
              <a:t>wifi</a:t>
            </a:r>
            <a:r>
              <a:rPr lang="en-US" sz="4900" dirty="0">
                <a:solidFill>
                  <a:srgbClr val="000000"/>
                </a:solidFill>
                <a:latin typeface="Gochi Hand"/>
              </a:rPr>
              <a:t> connection which has stricter restrictions, therefore limiting what they can see and do. This will only be effective when using their phone at home on </a:t>
            </a:r>
            <a:r>
              <a:rPr lang="en-US" sz="4900" dirty="0" err="1">
                <a:solidFill>
                  <a:srgbClr val="000000"/>
                </a:solidFill>
                <a:latin typeface="Gochi Hand"/>
              </a:rPr>
              <a:t>Wifi</a:t>
            </a:r>
            <a:r>
              <a:rPr lang="en-US" sz="4900" dirty="0">
                <a:solidFill>
                  <a:srgbClr val="000000"/>
                </a:solidFill>
                <a:latin typeface="Gochi Hand"/>
              </a:rPr>
              <a:t>. </a:t>
            </a:r>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p:cNvPicPr>
            <a:picLocks noChangeAspect="1"/>
          </p:cNvPicPr>
          <p:nvPr/>
        </p:nvPicPr>
        <p:blipFill>
          <a:blip r:embed="rId2"/>
          <a:srcRect t="7825" b="7825"/>
          <a:stretch>
            <a:fillRect/>
          </a:stretch>
        </p:blipFill>
        <p:spPr>
          <a:xfrm>
            <a:off x="0" y="0"/>
            <a:ext cx="18288000" cy="10287000"/>
          </a:xfrm>
          <a:prstGeom prst="rect">
            <a:avLst/>
          </a:prstGeom>
        </p:spPr>
      </p:pic>
      <p:sp>
        <p:nvSpPr>
          <p:cNvPr id="3" name="Freeform 3"/>
          <p:cNvSpPr/>
          <p:nvPr/>
        </p:nvSpPr>
        <p:spPr>
          <a:xfrm>
            <a:off x="12011699" y="8136784"/>
            <a:ext cx="6632619" cy="1121516"/>
          </a:xfrm>
          <a:custGeom>
            <a:avLst/>
            <a:gdLst/>
            <a:ahLst/>
            <a:cxnLst/>
            <a:rect l="l" t="t" r="r" b="b"/>
            <a:pathLst>
              <a:path w="6632619" h="1121516">
                <a:moveTo>
                  <a:pt x="0" y="0"/>
                </a:moveTo>
                <a:lnTo>
                  <a:pt x="6632619" y="0"/>
                </a:lnTo>
                <a:lnTo>
                  <a:pt x="6632619" y="1121516"/>
                </a:lnTo>
                <a:lnTo>
                  <a:pt x="0" y="1121516"/>
                </a:lnTo>
                <a:lnTo>
                  <a:pt x="0" y="0"/>
                </a:lnTo>
                <a:close/>
              </a:path>
            </a:pathLst>
          </a:custGeom>
          <a:blipFill>
            <a:blip r:embed="rId3">
              <a:extLst>
                <a:ext uri="{96DAC541-7B7A-43D3-8B79-37D633B846F1}">
                  <asvg:svgBlip xmlns:asvg="http://schemas.microsoft.com/office/drawing/2016/SVG/main" r:embed="rId4"/>
                </a:ext>
              </a:extLst>
            </a:blip>
            <a:stretch>
              <a:fillRect/>
            </a:stretch>
          </a:blipFill>
        </p:spPr>
        <p:txBody>
          <a:bodyPr/>
          <a:lstStyle/>
          <a:p>
            <a:endParaRPr lang="en-GB"/>
          </a:p>
        </p:txBody>
      </p:sp>
      <p:sp>
        <p:nvSpPr>
          <p:cNvPr id="4" name="Freeform 4"/>
          <p:cNvSpPr/>
          <p:nvPr/>
        </p:nvSpPr>
        <p:spPr>
          <a:xfrm>
            <a:off x="1349464" y="2341564"/>
            <a:ext cx="15763882" cy="4114800"/>
          </a:xfrm>
          <a:custGeom>
            <a:avLst/>
            <a:gdLst/>
            <a:ahLst/>
            <a:cxnLst/>
            <a:rect l="l" t="t" r="r" b="b"/>
            <a:pathLst>
              <a:path w="15763882" h="4114800">
                <a:moveTo>
                  <a:pt x="0" y="0"/>
                </a:moveTo>
                <a:lnTo>
                  <a:pt x="15763882" y="0"/>
                </a:lnTo>
                <a:lnTo>
                  <a:pt x="15763882" y="4114800"/>
                </a:lnTo>
                <a:lnTo>
                  <a:pt x="0" y="4114800"/>
                </a:lnTo>
                <a:lnTo>
                  <a:pt x="0" y="0"/>
                </a:lnTo>
                <a:close/>
              </a:path>
            </a:pathLst>
          </a:custGeom>
          <a:blipFill>
            <a:blip r:embed="rId5"/>
            <a:stretch>
              <a:fillRect l="-15010" t="-197315" b="-24328"/>
            </a:stretch>
          </a:blipFill>
        </p:spPr>
        <p:txBody>
          <a:bodyPr/>
          <a:lstStyle/>
          <a:p>
            <a:endParaRPr lang="en-GB"/>
          </a:p>
        </p:txBody>
      </p:sp>
      <p:sp>
        <p:nvSpPr>
          <p:cNvPr id="5" name="Freeform 5"/>
          <p:cNvSpPr/>
          <p:nvPr/>
        </p:nvSpPr>
        <p:spPr>
          <a:xfrm flipH="1">
            <a:off x="426853" y="161018"/>
            <a:ext cx="4418750" cy="1735364"/>
          </a:xfrm>
          <a:custGeom>
            <a:avLst/>
            <a:gdLst/>
            <a:ahLst/>
            <a:cxnLst/>
            <a:rect l="l" t="t" r="r" b="b"/>
            <a:pathLst>
              <a:path w="4418750" h="1735364">
                <a:moveTo>
                  <a:pt x="4418751" y="0"/>
                </a:moveTo>
                <a:lnTo>
                  <a:pt x="0" y="0"/>
                </a:lnTo>
                <a:lnTo>
                  <a:pt x="0" y="1735364"/>
                </a:lnTo>
                <a:lnTo>
                  <a:pt x="4418751" y="1735364"/>
                </a:lnTo>
                <a:lnTo>
                  <a:pt x="4418751" y="0"/>
                </a:lnTo>
                <a:close/>
              </a:path>
            </a:pathLst>
          </a:custGeom>
          <a:blipFill>
            <a:blip r:embed="rId6">
              <a:extLst>
                <a:ext uri="{96DAC541-7B7A-43D3-8B79-37D633B846F1}">
                  <asvg:svgBlip xmlns:asvg="http://schemas.microsoft.com/office/drawing/2016/SVG/main" r:embed="rId7"/>
                </a:ext>
              </a:extLst>
            </a:blip>
            <a:stretch>
              <a:fillRect/>
            </a:stretch>
          </a:blipFill>
        </p:spPr>
        <p:txBody>
          <a:bodyPr/>
          <a:lstStyle/>
          <a:p>
            <a:endParaRPr lang="en-GB"/>
          </a:p>
        </p:txBody>
      </p:sp>
      <p:sp>
        <p:nvSpPr>
          <p:cNvPr id="6" name="TextBox 6"/>
          <p:cNvSpPr txBox="1"/>
          <p:nvPr/>
        </p:nvSpPr>
        <p:spPr>
          <a:xfrm>
            <a:off x="1466562" y="3474916"/>
            <a:ext cx="15471974" cy="1526059"/>
          </a:xfrm>
          <a:prstGeom prst="rect">
            <a:avLst/>
          </a:prstGeom>
        </p:spPr>
        <p:txBody>
          <a:bodyPr lIns="0" tIns="0" rIns="0" bIns="0" rtlCol="0" anchor="t">
            <a:spAutoFit/>
          </a:bodyPr>
          <a:lstStyle/>
          <a:p>
            <a:pPr algn="ctr">
              <a:lnSpc>
                <a:spcPts val="11900"/>
              </a:lnSpc>
              <a:spcBef>
                <a:spcPct val="0"/>
              </a:spcBef>
            </a:pPr>
            <a:r>
              <a:rPr lang="en-US" sz="8500" dirty="0">
                <a:solidFill>
                  <a:srgbClr val="000000"/>
                </a:solidFill>
                <a:latin typeface="Gochi Hand"/>
              </a:rPr>
              <a:t>https://www.internetmatters.org</a:t>
            </a:r>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p:cNvPicPr>
            <a:picLocks noChangeAspect="1"/>
          </p:cNvPicPr>
          <p:nvPr/>
        </p:nvPicPr>
        <p:blipFill>
          <a:blip r:embed="rId2"/>
          <a:srcRect t="7825" b="7825"/>
          <a:stretch>
            <a:fillRect/>
          </a:stretch>
        </p:blipFill>
        <p:spPr>
          <a:xfrm>
            <a:off x="0" y="0"/>
            <a:ext cx="18288000" cy="10287000"/>
          </a:xfrm>
          <a:prstGeom prst="rect">
            <a:avLst/>
          </a:prstGeom>
        </p:spPr>
      </p:pic>
      <p:sp>
        <p:nvSpPr>
          <p:cNvPr id="3" name="Freeform 3"/>
          <p:cNvSpPr/>
          <p:nvPr/>
        </p:nvSpPr>
        <p:spPr>
          <a:xfrm>
            <a:off x="12011699" y="8136784"/>
            <a:ext cx="6632619" cy="1121516"/>
          </a:xfrm>
          <a:custGeom>
            <a:avLst/>
            <a:gdLst/>
            <a:ahLst/>
            <a:cxnLst/>
            <a:rect l="l" t="t" r="r" b="b"/>
            <a:pathLst>
              <a:path w="6632619" h="1121516">
                <a:moveTo>
                  <a:pt x="0" y="0"/>
                </a:moveTo>
                <a:lnTo>
                  <a:pt x="6632619" y="0"/>
                </a:lnTo>
                <a:lnTo>
                  <a:pt x="6632619" y="1121516"/>
                </a:lnTo>
                <a:lnTo>
                  <a:pt x="0" y="1121516"/>
                </a:lnTo>
                <a:lnTo>
                  <a:pt x="0" y="0"/>
                </a:lnTo>
                <a:close/>
              </a:path>
            </a:pathLst>
          </a:custGeom>
          <a:blipFill>
            <a:blip r:embed="rId3">
              <a:extLst>
                <a:ext uri="{96DAC541-7B7A-43D3-8B79-37D633B846F1}">
                  <asvg:svgBlip xmlns:asvg="http://schemas.microsoft.com/office/drawing/2016/SVG/main" r:embed="rId4"/>
                </a:ext>
              </a:extLst>
            </a:blip>
            <a:stretch>
              <a:fillRect/>
            </a:stretch>
          </a:blipFill>
        </p:spPr>
        <p:txBody>
          <a:bodyPr/>
          <a:lstStyle/>
          <a:p>
            <a:endParaRPr lang="en-GB"/>
          </a:p>
        </p:txBody>
      </p:sp>
      <p:sp>
        <p:nvSpPr>
          <p:cNvPr id="4" name="Freeform 4"/>
          <p:cNvSpPr/>
          <p:nvPr/>
        </p:nvSpPr>
        <p:spPr>
          <a:xfrm>
            <a:off x="1495418" y="2987457"/>
            <a:ext cx="15763882" cy="6635908"/>
          </a:xfrm>
          <a:custGeom>
            <a:avLst/>
            <a:gdLst/>
            <a:ahLst/>
            <a:cxnLst/>
            <a:rect l="l" t="t" r="r" b="b"/>
            <a:pathLst>
              <a:path w="15763882" h="6635908">
                <a:moveTo>
                  <a:pt x="0" y="0"/>
                </a:moveTo>
                <a:lnTo>
                  <a:pt x="15763882" y="0"/>
                </a:lnTo>
                <a:lnTo>
                  <a:pt x="15763882" y="6635908"/>
                </a:lnTo>
                <a:lnTo>
                  <a:pt x="0" y="6635908"/>
                </a:lnTo>
                <a:lnTo>
                  <a:pt x="0" y="0"/>
                </a:lnTo>
                <a:close/>
              </a:path>
            </a:pathLst>
          </a:custGeom>
          <a:blipFill>
            <a:blip r:embed="rId5"/>
            <a:stretch>
              <a:fillRect l="-15010" t="-89861" b="-9584"/>
            </a:stretch>
          </a:blipFill>
        </p:spPr>
        <p:txBody>
          <a:bodyPr/>
          <a:lstStyle/>
          <a:p>
            <a:endParaRPr lang="en-GB"/>
          </a:p>
        </p:txBody>
      </p:sp>
      <p:sp>
        <p:nvSpPr>
          <p:cNvPr id="5" name="Freeform 5"/>
          <p:cNvSpPr/>
          <p:nvPr/>
        </p:nvSpPr>
        <p:spPr>
          <a:xfrm flipH="1">
            <a:off x="554909" y="2987457"/>
            <a:ext cx="4418750" cy="1735364"/>
          </a:xfrm>
          <a:custGeom>
            <a:avLst/>
            <a:gdLst/>
            <a:ahLst/>
            <a:cxnLst/>
            <a:rect l="l" t="t" r="r" b="b"/>
            <a:pathLst>
              <a:path w="4418750" h="1735364">
                <a:moveTo>
                  <a:pt x="4418751" y="0"/>
                </a:moveTo>
                <a:lnTo>
                  <a:pt x="0" y="0"/>
                </a:lnTo>
                <a:lnTo>
                  <a:pt x="0" y="1735364"/>
                </a:lnTo>
                <a:lnTo>
                  <a:pt x="4418751" y="1735364"/>
                </a:lnTo>
                <a:lnTo>
                  <a:pt x="4418751" y="0"/>
                </a:lnTo>
                <a:close/>
              </a:path>
            </a:pathLst>
          </a:custGeom>
          <a:blipFill>
            <a:blip r:embed="rId6">
              <a:extLst>
                <a:ext uri="{96DAC541-7B7A-43D3-8B79-37D633B846F1}">
                  <asvg:svgBlip xmlns:asvg="http://schemas.microsoft.com/office/drawing/2016/SVG/main" r:embed="rId7"/>
                </a:ext>
              </a:extLst>
            </a:blip>
            <a:stretch>
              <a:fillRect/>
            </a:stretch>
          </a:blipFill>
        </p:spPr>
        <p:txBody>
          <a:bodyPr/>
          <a:lstStyle/>
          <a:p>
            <a:endParaRPr lang="en-GB"/>
          </a:p>
        </p:txBody>
      </p:sp>
      <p:sp>
        <p:nvSpPr>
          <p:cNvPr id="6" name="TextBox 6"/>
          <p:cNvSpPr txBox="1"/>
          <p:nvPr/>
        </p:nvSpPr>
        <p:spPr>
          <a:xfrm>
            <a:off x="876161" y="746139"/>
            <a:ext cx="16383139" cy="2241318"/>
          </a:xfrm>
          <a:prstGeom prst="rect">
            <a:avLst/>
          </a:prstGeom>
        </p:spPr>
        <p:txBody>
          <a:bodyPr lIns="0" tIns="0" rIns="0" bIns="0" rtlCol="0" anchor="t">
            <a:spAutoFit/>
          </a:bodyPr>
          <a:lstStyle/>
          <a:p>
            <a:pPr algn="ctr">
              <a:lnSpc>
                <a:spcPts val="8489"/>
              </a:lnSpc>
            </a:pPr>
            <a:r>
              <a:rPr lang="en-US" sz="9031">
                <a:solidFill>
                  <a:srgbClr val="FFFFFF"/>
                </a:solidFill>
                <a:latin typeface="Gochi Hand"/>
              </a:rPr>
              <a:t>What can you implement at home?</a:t>
            </a:r>
          </a:p>
        </p:txBody>
      </p:sp>
      <p:sp>
        <p:nvSpPr>
          <p:cNvPr id="7" name="TextBox 7"/>
          <p:cNvSpPr txBox="1"/>
          <p:nvPr/>
        </p:nvSpPr>
        <p:spPr>
          <a:xfrm>
            <a:off x="554909" y="4161952"/>
            <a:ext cx="16704391" cy="1304912"/>
          </a:xfrm>
          <a:prstGeom prst="rect">
            <a:avLst/>
          </a:prstGeom>
        </p:spPr>
        <p:txBody>
          <a:bodyPr lIns="0" tIns="0" rIns="0" bIns="0" rtlCol="0" anchor="t">
            <a:spAutoFit/>
          </a:bodyPr>
          <a:lstStyle/>
          <a:p>
            <a:pPr marL="1619363" lvl="1" indent="-809682" algn="ctr">
              <a:lnSpc>
                <a:spcPts val="10500"/>
              </a:lnSpc>
              <a:spcBef>
                <a:spcPct val="0"/>
              </a:spcBef>
              <a:buFont typeface="Arial"/>
              <a:buChar char="•"/>
            </a:pPr>
            <a:r>
              <a:rPr lang="en-US" sz="7500">
                <a:solidFill>
                  <a:srgbClr val="000000"/>
                </a:solidFill>
                <a:latin typeface="Gochi Hand"/>
              </a:rPr>
              <a:t>Location tracking</a:t>
            </a:r>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p:cNvPicPr>
            <a:picLocks noChangeAspect="1"/>
          </p:cNvPicPr>
          <p:nvPr/>
        </p:nvPicPr>
        <p:blipFill>
          <a:blip r:embed="rId2"/>
          <a:srcRect t="7825" b="7825"/>
          <a:stretch>
            <a:fillRect/>
          </a:stretch>
        </p:blipFill>
        <p:spPr>
          <a:xfrm>
            <a:off x="0" y="0"/>
            <a:ext cx="18288000" cy="10287000"/>
          </a:xfrm>
          <a:prstGeom prst="rect">
            <a:avLst/>
          </a:prstGeom>
        </p:spPr>
      </p:pic>
      <p:sp>
        <p:nvSpPr>
          <p:cNvPr id="3" name="Freeform 3"/>
          <p:cNvSpPr/>
          <p:nvPr/>
        </p:nvSpPr>
        <p:spPr>
          <a:xfrm>
            <a:off x="11655381" y="8697542"/>
            <a:ext cx="6632619" cy="1121516"/>
          </a:xfrm>
          <a:custGeom>
            <a:avLst/>
            <a:gdLst/>
            <a:ahLst/>
            <a:cxnLst/>
            <a:rect l="l" t="t" r="r" b="b"/>
            <a:pathLst>
              <a:path w="6632619" h="1121516">
                <a:moveTo>
                  <a:pt x="0" y="0"/>
                </a:moveTo>
                <a:lnTo>
                  <a:pt x="6632619" y="0"/>
                </a:lnTo>
                <a:lnTo>
                  <a:pt x="6632619" y="1121516"/>
                </a:lnTo>
                <a:lnTo>
                  <a:pt x="0" y="1121516"/>
                </a:lnTo>
                <a:lnTo>
                  <a:pt x="0" y="0"/>
                </a:lnTo>
                <a:close/>
              </a:path>
            </a:pathLst>
          </a:custGeom>
          <a:blipFill>
            <a:blip r:embed="rId3">
              <a:extLst>
                <a:ext uri="{96DAC541-7B7A-43D3-8B79-37D633B846F1}">
                  <asvg:svgBlip xmlns:asvg="http://schemas.microsoft.com/office/drawing/2016/SVG/main" r:embed="rId4"/>
                </a:ext>
              </a:extLst>
            </a:blip>
            <a:stretch>
              <a:fillRect/>
            </a:stretch>
          </a:blipFill>
        </p:spPr>
        <p:txBody>
          <a:bodyPr/>
          <a:lstStyle/>
          <a:p>
            <a:endParaRPr lang="en-GB"/>
          </a:p>
        </p:txBody>
      </p:sp>
      <p:sp>
        <p:nvSpPr>
          <p:cNvPr id="4" name="Freeform 4"/>
          <p:cNvSpPr/>
          <p:nvPr/>
        </p:nvSpPr>
        <p:spPr>
          <a:xfrm>
            <a:off x="266228" y="360952"/>
            <a:ext cx="17676038" cy="9262413"/>
          </a:xfrm>
          <a:custGeom>
            <a:avLst/>
            <a:gdLst/>
            <a:ahLst/>
            <a:cxnLst/>
            <a:rect l="l" t="t" r="r" b="b"/>
            <a:pathLst>
              <a:path w="17676038" h="9262413">
                <a:moveTo>
                  <a:pt x="0" y="0"/>
                </a:moveTo>
                <a:lnTo>
                  <a:pt x="17676037" y="0"/>
                </a:lnTo>
                <a:lnTo>
                  <a:pt x="17676037" y="9262413"/>
                </a:lnTo>
                <a:lnTo>
                  <a:pt x="0" y="9262413"/>
                </a:lnTo>
                <a:lnTo>
                  <a:pt x="0" y="0"/>
                </a:lnTo>
                <a:close/>
              </a:path>
            </a:pathLst>
          </a:custGeom>
          <a:blipFill>
            <a:blip r:embed="rId5"/>
            <a:stretch>
              <a:fillRect l="-8535" t="-41890" b="-9310"/>
            </a:stretch>
          </a:blipFill>
        </p:spPr>
        <p:txBody>
          <a:bodyPr/>
          <a:lstStyle/>
          <a:p>
            <a:endParaRPr lang="en-GB"/>
          </a:p>
        </p:txBody>
      </p:sp>
      <p:sp>
        <p:nvSpPr>
          <p:cNvPr id="5" name="Freeform 5"/>
          <p:cNvSpPr/>
          <p:nvPr/>
        </p:nvSpPr>
        <p:spPr>
          <a:xfrm flipH="1">
            <a:off x="554909" y="2987457"/>
            <a:ext cx="4418750" cy="1735364"/>
          </a:xfrm>
          <a:custGeom>
            <a:avLst/>
            <a:gdLst/>
            <a:ahLst/>
            <a:cxnLst/>
            <a:rect l="l" t="t" r="r" b="b"/>
            <a:pathLst>
              <a:path w="4418750" h="1735364">
                <a:moveTo>
                  <a:pt x="4418751" y="0"/>
                </a:moveTo>
                <a:lnTo>
                  <a:pt x="0" y="0"/>
                </a:lnTo>
                <a:lnTo>
                  <a:pt x="0" y="1735364"/>
                </a:lnTo>
                <a:lnTo>
                  <a:pt x="4418751" y="1735364"/>
                </a:lnTo>
                <a:lnTo>
                  <a:pt x="4418751" y="0"/>
                </a:lnTo>
                <a:close/>
              </a:path>
            </a:pathLst>
          </a:custGeom>
          <a:blipFill>
            <a:blip r:embed="rId6">
              <a:extLst>
                <a:ext uri="{96DAC541-7B7A-43D3-8B79-37D633B846F1}">
                  <asvg:svgBlip xmlns:asvg="http://schemas.microsoft.com/office/drawing/2016/SVG/main" r:embed="rId7"/>
                </a:ext>
              </a:extLst>
            </a:blip>
            <a:stretch>
              <a:fillRect/>
            </a:stretch>
          </a:blipFill>
        </p:spPr>
        <p:txBody>
          <a:bodyPr/>
          <a:lstStyle/>
          <a:p>
            <a:endParaRPr lang="en-GB"/>
          </a:p>
        </p:txBody>
      </p:sp>
      <p:sp>
        <p:nvSpPr>
          <p:cNvPr id="6" name="TextBox 6"/>
          <p:cNvSpPr txBox="1"/>
          <p:nvPr/>
        </p:nvSpPr>
        <p:spPr>
          <a:xfrm>
            <a:off x="266228" y="534368"/>
            <a:ext cx="17676038" cy="7781275"/>
          </a:xfrm>
          <a:prstGeom prst="rect">
            <a:avLst/>
          </a:prstGeom>
        </p:spPr>
        <p:txBody>
          <a:bodyPr lIns="0" tIns="0" rIns="0" bIns="0" rtlCol="0" anchor="t">
            <a:spAutoFit/>
          </a:bodyPr>
          <a:lstStyle/>
          <a:p>
            <a:pPr>
              <a:lnSpc>
                <a:spcPts val="6860"/>
              </a:lnSpc>
            </a:pPr>
            <a:r>
              <a:rPr lang="en-US" sz="4900">
                <a:solidFill>
                  <a:srgbClr val="000000"/>
                </a:solidFill>
                <a:latin typeface="Gochi Hand"/>
              </a:rPr>
              <a:t>Tracking their phone means you can see where they are at all times (or where the phone is!)</a:t>
            </a:r>
          </a:p>
          <a:p>
            <a:pPr>
              <a:lnSpc>
                <a:spcPts val="6860"/>
              </a:lnSpc>
            </a:pPr>
            <a:endParaRPr lang="en-US" sz="4900">
              <a:solidFill>
                <a:srgbClr val="000000"/>
              </a:solidFill>
              <a:latin typeface="Gochi Hand"/>
            </a:endParaRPr>
          </a:p>
          <a:p>
            <a:pPr>
              <a:lnSpc>
                <a:spcPts val="6860"/>
              </a:lnSpc>
            </a:pPr>
            <a:r>
              <a:rPr lang="en-US" sz="4900">
                <a:solidFill>
                  <a:srgbClr val="000000"/>
                </a:solidFill>
                <a:latin typeface="Gochi Hand"/>
              </a:rPr>
              <a:t>Set tracking alerts eg. when they leave the house, when they arrive at school. </a:t>
            </a:r>
          </a:p>
          <a:p>
            <a:pPr>
              <a:lnSpc>
                <a:spcPts val="6860"/>
              </a:lnSpc>
            </a:pPr>
            <a:endParaRPr lang="en-US" sz="4900">
              <a:solidFill>
                <a:srgbClr val="000000"/>
              </a:solidFill>
              <a:latin typeface="Gochi Hand"/>
            </a:endParaRPr>
          </a:p>
          <a:p>
            <a:pPr>
              <a:lnSpc>
                <a:spcPts val="6860"/>
              </a:lnSpc>
              <a:spcBef>
                <a:spcPct val="0"/>
              </a:spcBef>
            </a:pPr>
            <a:r>
              <a:rPr lang="en-US" sz="4900">
                <a:solidFill>
                  <a:srgbClr val="000000"/>
                </a:solidFill>
                <a:latin typeface="Gochi Hand"/>
              </a:rPr>
              <a:t>Tracking enabled means that children can also post their location using apps and can be tracked by third parties. This can be avoided by disabling tracking in certain apps. </a:t>
            </a:r>
          </a:p>
        </p:txBody>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p:cNvPicPr>
            <a:picLocks noChangeAspect="1"/>
          </p:cNvPicPr>
          <p:nvPr/>
        </p:nvPicPr>
        <p:blipFill>
          <a:blip r:embed="rId2"/>
          <a:srcRect t="7825" b="7825"/>
          <a:stretch>
            <a:fillRect/>
          </a:stretch>
        </p:blipFill>
        <p:spPr>
          <a:xfrm>
            <a:off x="0" y="0"/>
            <a:ext cx="18288000" cy="10287000"/>
          </a:xfrm>
          <a:prstGeom prst="rect">
            <a:avLst/>
          </a:prstGeom>
        </p:spPr>
      </p:pic>
      <p:sp>
        <p:nvSpPr>
          <p:cNvPr id="3" name="Freeform 3"/>
          <p:cNvSpPr/>
          <p:nvPr/>
        </p:nvSpPr>
        <p:spPr>
          <a:xfrm>
            <a:off x="12011699" y="8136784"/>
            <a:ext cx="6632619" cy="1121516"/>
          </a:xfrm>
          <a:custGeom>
            <a:avLst/>
            <a:gdLst/>
            <a:ahLst/>
            <a:cxnLst/>
            <a:rect l="l" t="t" r="r" b="b"/>
            <a:pathLst>
              <a:path w="6632619" h="1121516">
                <a:moveTo>
                  <a:pt x="0" y="0"/>
                </a:moveTo>
                <a:lnTo>
                  <a:pt x="6632619" y="0"/>
                </a:lnTo>
                <a:lnTo>
                  <a:pt x="6632619" y="1121516"/>
                </a:lnTo>
                <a:lnTo>
                  <a:pt x="0" y="1121516"/>
                </a:lnTo>
                <a:lnTo>
                  <a:pt x="0" y="0"/>
                </a:lnTo>
                <a:close/>
              </a:path>
            </a:pathLst>
          </a:custGeom>
          <a:blipFill>
            <a:blip r:embed="rId3">
              <a:extLst>
                <a:ext uri="{96DAC541-7B7A-43D3-8B79-37D633B846F1}">
                  <asvg:svgBlip xmlns:asvg="http://schemas.microsoft.com/office/drawing/2016/SVG/main" r:embed="rId4"/>
                </a:ext>
              </a:extLst>
            </a:blip>
            <a:stretch>
              <a:fillRect/>
            </a:stretch>
          </a:blipFill>
        </p:spPr>
        <p:txBody>
          <a:bodyPr/>
          <a:lstStyle/>
          <a:p>
            <a:endParaRPr lang="en-GB"/>
          </a:p>
        </p:txBody>
      </p:sp>
      <p:sp>
        <p:nvSpPr>
          <p:cNvPr id="4" name="Freeform 4"/>
          <p:cNvSpPr/>
          <p:nvPr/>
        </p:nvSpPr>
        <p:spPr>
          <a:xfrm>
            <a:off x="1495418" y="2987457"/>
            <a:ext cx="15763882" cy="6635908"/>
          </a:xfrm>
          <a:custGeom>
            <a:avLst/>
            <a:gdLst/>
            <a:ahLst/>
            <a:cxnLst/>
            <a:rect l="l" t="t" r="r" b="b"/>
            <a:pathLst>
              <a:path w="15763882" h="6635908">
                <a:moveTo>
                  <a:pt x="0" y="0"/>
                </a:moveTo>
                <a:lnTo>
                  <a:pt x="15763882" y="0"/>
                </a:lnTo>
                <a:lnTo>
                  <a:pt x="15763882" y="6635908"/>
                </a:lnTo>
                <a:lnTo>
                  <a:pt x="0" y="6635908"/>
                </a:lnTo>
                <a:lnTo>
                  <a:pt x="0" y="0"/>
                </a:lnTo>
                <a:close/>
              </a:path>
            </a:pathLst>
          </a:custGeom>
          <a:blipFill>
            <a:blip r:embed="rId5"/>
            <a:stretch>
              <a:fillRect l="-15010" t="-89861" b="-9584"/>
            </a:stretch>
          </a:blipFill>
        </p:spPr>
        <p:txBody>
          <a:bodyPr/>
          <a:lstStyle/>
          <a:p>
            <a:endParaRPr lang="en-GB"/>
          </a:p>
        </p:txBody>
      </p:sp>
      <p:sp>
        <p:nvSpPr>
          <p:cNvPr id="5" name="Freeform 5"/>
          <p:cNvSpPr/>
          <p:nvPr/>
        </p:nvSpPr>
        <p:spPr>
          <a:xfrm flipH="1">
            <a:off x="554909" y="2987457"/>
            <a:ext cx="4418750" cy="1735364"/>
          </a:xfrm>
          <a:custGeom>
            <a:avLst/>
            <a:gdLst/>
            <a:ahLst/>
            <a:cxnLst/>
            <a:rect l="l" t="t" r="r" b="b"/>
            <a:pathLst>
              <a:path w="4418750" h="1735364">
                <a:moveTo>
                  <a:pt x="4418751" y="0"/>
                </a:moveTo>
                <a:lnTo>
                  <a:pt x="0" y="0"/>
                </a:lnTo>
                <a:lnTo>
                  <a:pt x="0" y="1735364"/>
                </a:lnTo>
                <a:lnTo>
                  <a:pt x="4418751" y="1735364"/>
                </a:lnTo>
                <a:lnTo>
                  <a:pt x="4418751" y="0"/>
                </a:lnTo>
                <a:close/>
              </a:path>
            </a:pathLst>
          </a:custGeom>
          <a:blipFill>
            <a:blip r:embed="rId6">
              <a:extLst>
                <a:ext uri="{96DAC541-7B7A-43D3-8B79-37D633B846F1}">
                  <asvg:svgBlip xmlns:asvg="http://schemas.microsoft.com/office/drawing/2016/SVG/main" r:embed="rId7"/>
                </a:ext>
              </a:extLst>
            </a:blip>
            <a:stretch>
              <a:fillRect/>
            </a:stretch>
          </a:blipFill>
        </p:spPr>
        <p:txBody>
          <a:bodyPr/>
          <a:lstStyle/>
          <a:p>
            <a:endParaRPr lang="en-GB"/>
          </a:p>
        </p:txBody>
      </p:sp>
      <p:sp>
        <p:nvSpPr>
          <p:cNvPr id="6" name="TextBox 6"/>
          <p:cNvSpPr txBox="1"/>
          <p:nvPr/>
        </p:nvSpPr>
        <p:spPr>
          <a:xfrm>
            <a:off x="876161" y="746139"/>
            <a:ext cx="16383139" cy="2241318"/>
          </a:xfrm>
          <a:prstGeom prst="rect">
            <a:avLst/>
          </a:prstGeom>
        </p:spPr>
        <p:txBody>
          <a:bodyPr lIns="0" tIns="0" rIns="0" bIns="0" rtlCol="0" anchor="t">
            <a:spAutoFit/>
          </a:bodyPr>
          <a:lstStyle/>
          <a:p>
            <a:pPr algn="ctr">
              <a:lnSpc>
                <a:spcPts val="8489"/>
              </a:lnSpc>
            </a:pPr>
            <a:r>
              <a:rPr lang="en-US" sz="9031">
                <a:solidFill>
                  <a:srgbClr val="FFFFFF"/>
                </a:solidFill>
                <a:latin typeface="Gochi Hand"/>
              </a:rPr>
              <a:t>What can you implement at home?</a:t>
            </a:r>
          </a:p>
        </p:txBody>
      </p:sp>
      <p:sp>
        <p:nvSpPr>
          <p:cNvPr id="7" name="TextBox 7"/>
          <p:cNvSpPr txBox="1"/>
          <p:nvPr/>
        </p:nvSpPr>
        <p:spPr>
          <a:xfrm>
            <a:off x="554909" y="4161952"/>
            <a:ext cx="16704391" cy="1304912"/>
          </a:xfrm>
          <a:prstGeom prst="rect">
            <a:avLst/>
          </a:prstGeom>
        </p:spPr>
        <p:txBody>
          <a:bodyPr lIns="0" tIns="0" rIns="0" bIns="0" rtlCol="0" anchor="t">
            <a:spAutoFit/>
          </a:bodyPr>
          <a:lstStyle/>
          <a:p>
            <a:pPr marL="1619363" lvl="1" indent="-809682" algn="ctr">
              <a:lnSpc>
                <a:spcPts val="10500"/>
              </a:lnSpc>
              <a:spcBef>
                <a:spcPct val="0"/>
              </a:spcBef>
              <a:buFont typeface="Arial"/>
              <a:buChar char="•"/>
            </a:pPr>
            <a:r>
              <a:rPr lang="en-US" sz="7500">
                <a:solidFill>
                  <a:srgbClr val="000000"/>
                </a:solidFill>
                <a:latin typeface="Gochi Hand"/>
              </a:rPr>
              <a:t>Whatsapp</a:t>
            </a:r>
          </a:p>
        </p:txBody>
      </p:sp>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p:cNvPicPr>
            <a:picLocks noChangeAspect="1"/>
          </p:cNvPicPr>
          <p:nvPr/>
        </p:nvPicPr>
        <p:blipFill>
          <a:blip r:embed="rId2"/>
          <a:srcRect t="7825" b="7825"/>
          <a:stretch>
            <a:fillRect/>
          </a:stretch>
        </p:blipFill>
        <p:spPr>
          <a:xfrm>
            <a:off x="0" y="0"/>
            <a:ext cx="18288000" cy="10287000"/>
          </a:xfrm>
          <a:prstGeom prst="rect">
            <a:avLst/>
          </a:prstGeom>
        </p:spPr>
      </p:pic>
      <p:sp>
        <p:nvSpPr>
          <p:cNvPr id="3" name="Freeform 3"/>
          <p:cNvSpPr/>
          <p:nvPr/>
        </p:nvSpPr>
        <p:spPr>
          <a:xfrm>
            <a:off x="11655381" y="8697542"/>
            <a:ext cx="6632619" cy="1121516"/>
          </a:xfrm>
          <a:custGeom>
            <a:avLst/>
            <a:gdLst/>
            <a:ahLst/>
            <a:cxnLst/>
            <a:rect l="l" t="t" r="r" b="b"/>
            <a:pathLst>
              <a:path w="6632619" h="1121516">
                <a:moveTo>
                  <a:pt x="0" y="0"/>
                </a:moveTo>
                <a:lnTo>
                  <a:pt x="6632619" y="0"/>
                </a:lnTo>
                <a:lnTo>
                  <a:pt x="6632619" y="1121516"/>
                </a:lnTo>
                <a:lnTo>
                  <a:pt x="0" y="1121516"/>
                </a:lnTo>
                <a:lnTo>
                  <a:pt x="0" y="0"/>
                </a:lnTo>
                <a:close/>
              </a:path>
            </a:pathLst>
          </a:custGeom>
          <a:blipFill>
            <a:blip r:embed="rId3">
              <a:extLst>
                <a:ext uri="{96DAC541-7B7A-43D3-8B79-37D633B846F1}">
                  <asvg:svgBlip xmlns:asvg="http://schemas.microsoft.com/office/drawing/2016/SVG/main" r:embed="rId4"/>
                </a:ext>
              </a:extLst>
            </a:blip>
            <a:stretch>
              <a:fillRect/>
            </a:stretch>
          </a:blipFill>
        </p:spPr>
        <p:txBody>
          <a:bodyPr/>
          <a:lstStyle/>
          <a:p>
            <a:endParaRPr lang="en-GB"/>
          </a:p>
        </p:txBody>
      </p:sp>
      <p:sp>
        <p:nvSpPr>
          <p:cNvPr id="4" name="Freeform 4"/>
          <p:cNvSpPr/>
          <p:nvPr/>
        </p:nvSpPr>
        <p:spPr>
          <a:xfrm>
            <a:off x="266228" y="360952"/>
            <a:ext cx="17676038" cy="9262413"/>
          </a:xfrm>
          <a:custGeom>
            <a:avLst/>
            <a:gdLst/>
            <a:ahLst/>
            <a:cxnLst/>
            <a:rect l="l" t="t" r="r" b="b"/>
            <a:pathLst>
              <a:path w="17676038" h="9262413">
                <a:moveTo>
                  <a:pt x="0" y="0"/>
                </a:moveTo>
                <a:lnTo>
                  <a:pt x="17676037" y="0"/>
                </a:lnTo>
                <a:lnTo>
                  <a:pt x="17676037" y="9262413"/>
                </a:lnTo>
                <a:lnTo>
                  <a:pt x="0" y="9262413"/>
                </a:lnTo>
                <a:lnTo>
                  <a:pt x="0" y="0"/>
                </a:lnTo>
                <a:close/>
              </a:path>
            </a:pathLst>
          </a:custGeom>
          <a:blipFill>
            <a:blip r:embed="rId5"/>
            <a:stretch>
              <a:fillRect l="-8535" t="-41890" b="-9310"/>
            </a:stretch>
          </a:blipFill>
        </p:spPr>
        <p:txBody>
          <a:bodyPr/>
          <a:lstStyle/>
          <a:p>
            <a:endParaRPr lang="en-GB"/>
          </a:p>
        </p:txBody>
      </p:sp>
      <p:sp>
        <p:nvSpPr>
          <p:cNvPr id="5" name="Freeform 5"/>
          <p:cNvSpPr/>
          <p:nvPr/>
        </p:nvSpPr>
        <p:spPr>
          <a:xfrm flipH="1">
            <a:off x="554909" y="2987457"/>
            <a:ext cx="4418750" cy="1735364"/>
          </a:xfrm>
          <a:custGeom>
            <a:avLst/>
            <a:gdLst/>
            <a:ahLst/>
            <a:cxnLst/>
            <a:rect l="l" t="t" r="r" b="b"/>
            <a:pathLst>
              <a:path w="4418750" h="1735364">
                <a:moveTo>
                  <a:pt x="4418751" y="0"/>
                </a:moveTo>
                <a:lnTo>
                  <a:pt x="0" y="0"/>
                </a:lnTo>
                <a:lnTo>
                  <a:pt x="0" y="1735364"/>
                </a:lnTo>
                <a:lnTo>
                  <a:pt x="4418751" y="1735364"/>
                </a:lnTo>
                <a:lnTo>
                  <a:pt x="4418751" y="0"/>
                </a:lnTo>
                <a:close/>
              </a:path>
            </a:pathLst>
          </a:custGeom>
          <a:blipFill>
            <a:blip r:embed="rId6">
              <a:extLst>
                <a:ext uri="{96DAC541-7B7A-43D3-8B79-37D633B846F1}">
                  <asvg:svgBlip xmlns:asvg="http://schemas.microsoft.com/office/drawing/2016/SVG/main" r:embed="rId7"/>
                </a:ext>
              </a:extLst>
            </a:blip>
            <a:stretch>
              <a:fillRect/>
            </a:stretch>
          </a:blipFill>
        </p:spPr>
        <p:txBody>
          <a:bodyPr/>
          <a:lstStyle/>
          <a:p>
            <a:endParaRPr lang="en-GB"/>
          </a:p>
        </p:txBody>
      </p:sp>
      <p:sp>
        <p:nvSpPr>
          <p:cNvPr id="6" name="TextBox 6"/>
          <p:cNvSpPr txBox="1"/>
          <p:nvPr/>
        </p:nvSpPr>
        <p:spPr>
          <a:xfrm>
            <a:off x="266228" y="534368"/>
            <a:ext cx="17676038" cy="8648050"/>
          </a:xfrm>
          <a:prstGeom prst="rect">
            <a:avLst/>
          </a:prstGeom>
        </p:spPr>
        <p:txBody>
          <a:bodyPr lIns="0" tIns="0" rIns="0" bIns="0" rtlCol="0" anchor="t">
            <a:spAutoFit/>
          </a:bodyPr>
          <a:lstStyle/>
          <a:p>
            <a:pPr>
              <a:lnSpc>
                <a:spcPts val="6860"/>
              </a:lnSpc>
            </a:pPr>
            <a:r>
              <a:rPr lang="en-US" sz="4900">
                <a:solidFill>
                  <a:srgbClr val="000000"/>
                </a:solidFill>
                <a:latin typeface="Gochi Hand"/>
              </a:rPr>
              <a:t>How can you stay safe on Whatsapp?</a:t>
            </a:r>
          </a:p>
          <a:p>
            <a:pPr marL="1058037" lvl="1" indent="-529019">
              <a:lnSpc>
                <a:spcPts val="6860"/>
              </a:lnSpc>
              <a:buFont typeface="Arial"/>
              <a:buChar char="•"/>
            </a:pPr>
            <a:r>
              <a:rPr lang="en-US" sz="4900">
                <a:solidFill>
                  <a:srgbClr val="000000"/>
                </a:solidFill>
                <a:latin typeface="Gochi Hand"/>
              </a:rPr>
              <a:t>privacy settings - make sure they have to be invited into a group and can't just be added.</a:t>
            </a:r>
          </a:p>
          <a:p>
            <a:pPr marL="1058037" lvl="1" indent="-529019">
              <a:lnSpc>
                <a:spcPts val="6860"/>
              </a:lnSpc>
              <a:buFont typeface="Arial"/>
              <a:buChar char="•"/>
            </a:pPr>
            <a:r>
              <a:rPr lang="en-US" sz="4900">
                <a:solidFill>
                  <a:srgbClr val="000000"/>
                </a:solidFill>
                <a:latin typeface="Gochi Hand"/>
              </a:rPr>
              <a:t>Make sure your child is only connected to trusted people. </a:t>
            </a:r>
          </a:p>
          <a:p>
            <a:pPr marL="1058037" lvl="1" indent="-529019">
              <a:lnSpc>
                <a:spcPts val="6860"/>
              </a:lnSpc>
              <a:buFont typeface="Arial"/>
              <a:buChar char="•"/>
            </a:pPr>
            <a:r>
              <a:rPr lang="en-US" sz="4900">
                <a:solidFill>
                  <a:srgbClr val="000000"/>
                </a:solidFill>
                <a:latin typeface="Gochi Hand"/>
              </a:rPr>
              <a:t>Disabling the last seen message &amp; read reciepts can be useful  if your child feels pressured to reply to messages, or to be online and responding at a particular time. </a:t>
            </a:r>
          </a:p>
          <a:p>
            <a:pPr marL="1058037" lvl="1" indent="-529019">
              <a:lnSpc>
                <a:spcPts val="6860"/>
              </a:lnSpc>
              <a:buFont typeface="Arial"/>
              <a:buChar char="•"/>
            </a:pPr>
            <a:r>
              <a:rPr lang="en-US" sz="4900">
                <a:solidFill>
                  <a:srgbClr val="000000"/>
                </a:solidFill>
                <a:latin typeface="Gochi Hand"/>
              </a:rPr>
              <a:t>Make use of the 'Report' and 'Block' features if you feel it is required. Teach your child to use them too.</a:t>
            </a:r>
          </a:p>
          <a:p>
            <a:pPr marL="1058037" lvl="1" indent="-529019">
              <a:lnSpc>
                <a:spcPts val="6860"/>
              </a:lnSpc>
              <a:spcBef>
                <a:spcPct val="0"/>
              </a:spcBef>
              <a:buFont typeface="Arial"/>
              <a:buChar char="•"/>
            </a:pPr>
            <a:r>
              <a:rPr lang="en-US" sz="4900">
                <a:solidFill>
                  <a:srgbClr val="000000"/>
                </a:solidFill>
                <a:latin typeface="Gochi Hand"/>
              </a:rPr>
              <a:t>Check your child's messages and group chats</a:t>
            </a:r>
          </a:p>
        </p:txBody>
      </p:sp>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p:cNvPicPr>
            <a:picLocks noChangeAspect="1"/>
          </p:cNvPicPr>
          <p:nvPr/>
        </p:nvPicPr>
        <p:blipFill>
          <a:blip r:embed="rId2"/>
          <a:srcRect t="7825" b="7825"/>
          <a:stretch>
            <a:fillRect/>
          </a:stretch>
        </p:blipFill>
        <p:spPr>
          <a:xfrm>
            <a:off x="0" y="0"/>
            <a:ext cx="18288000" cy="10287000"/>
          </a:xfrm>
          <a:prstGeom prst="rect">
            <a:avLst/>
          </a:prstGeom>
        </p:spPr>
      </p:pic>
      <p:sp>
        <p:nvSpPr>
          <p:cNvPr id="3" name="Freeform 3"/>
          <p:cNvSpPr/>
          <p:nvPr/>
        </p:nvSpPr>
        <p:spPr>
          <a:xfrm>
            <a:off x="12011699" y="8136784"/>
            <a:ext cx="6632619" cy="1121516"/>
          </a:xfrm>
          <a:custGeom>
            <a:avLst/>
            <a:gdLst/>
            <a:ahLst/>
            <a:cxnLst/>
            <a:rect l="l" t="t" r="r" b="b"/>
            <a:pathLst>
              <a:path w="6632619" h="1121516">
                <a:moveTo>
                  <a:pt x="0" y="0"/>
                </a:moveTo>
                <a:lnTo>
                  <a:pt x="6632619" y="0"/>
                </a:lnTo>
                <a:lnTo>
                  <a:pt x="6632619" y="1121516"/>
                </a:lnTo>
                <a:lnTo>
                  <a:pt x="0" y="1121516"/>
                </a:lnTo>
                <a:lnTo>
                  <a:pt x="0" y="0"/>
                </a:lnTo>
                <a:close/>
              </a:path>
            </a:pathLst>
          </a:custGeom>
          <a:blipFill>
            <a:blip r:embed="rId3">
              <a:extLst>
                <a:ext uri="{96DAC541-7B7A-43D3-8B79-37D633B846F1}">
                  <asvg:svgBlip xmlns:asvg="http://schemas.microsoft.com/office/drawing/2016/SVG/main" r:embed="rId4"/>
                </a:ext>
              </a:extLst>
            </a:blip>
            <a:stretch>
              <a:fillRect/>
            </a:stretch>
          </a:blipFill>
        </p:spPr>
        <p:txBody>
          <a:bodyPr/>
          <a:lstStyle/>
          <a:p>
            <a:endParaRPr lang="en-GB"/>
          </a:p>
        </p:txBody>
      </p:sp>
      <p:sp>
        <p:nvSpPr>
          <p:cNvPr id="4" name="Freeform 4"/>
          <p:cNvSpPr/>
          <p:nvPr/>
        </p:nvSpPr>
        <p:spPr>
          <a:xfrm>
            <a:off x="1495418" y="2987457"/>
            <a:ext cx="15763882" cy="6635908"/>
          </a:xfrm>
          <a:custGeom>
            <a:avLst/>
            <a:gdLst/>
            <a:ahLst/>
            <a:cxnLst/>
            <a:rect l="l" t="t" r="r" b="b"/>
            <a:pathLst>
              <a:path w="15763882" h="6635908">
                <a:moveTo>
                  <a:pt x="0" y="0"/>
                </a:moveTo>
                <a:lnTo>
                  <a:pt x="15763882" y="0"/>
                </a:lnTo>
                <a:lnTo>
                  <a:pt x="15763882" y="6635908"/>
                </a:lnTo>
                <a:lnTo>
                  <a:pt x="0" y="6635908"/>
                </a:lnTo>
                <a:lnTo>
                  <a:pt x="0" y="0"/>
                </a:lnTo>
                <a:close/>
              </a:path>
            </a:pathLst>
          </a:custGeom>
          <a:blipFill>
            <a:blip r:embed="rId5"/>
            <a:stretch>
              <a:fillRect l="-15010" t="-89861" b="-9584"/>
            </a:stretch>
          </a:blipFill>
        </p:spPr>
        <p:txBody>
          <a:bodyPr/>
          <a:lstStyle/>
          <a:p>
            <a:endParaRPr lang="en-GB"/>
          </a:p>
        </p:txBody>
      </p:sp>
      <p:sp>
        <p:nvSpPr>
          <p:cNvPr id="5" name="Freeform 5"/>
          <p:cNvSpPr/>
          <p:nvPr/>
        </p:nvSpPr>
        <p:spPr>
          <a:xfrm flipH="1">
            <a:off x="554909" y="2987457"/>
            <a:ext cx="4418750" cy="1735364"/>
          </a:xfrm>
          <a:custGeom>
            <a:avLst/>
            <a:gdLst/>
            <a:ahLst/>
            <a:cxnLst/>
            <a:rect l="l" t="t" r="r" b="b"/>
            <a:pathLst>
              <a:path w="4418750" h="1735364">
                <a:moveTo>
                  <a:pt x="4418751" y="0"/>
                </a:moveTo>
                <a:lnTo>
                  <a:pt x="0" y="0"/>
                </a:lnTo>
                <a:lnTo>
                  <a:pt x="0" y="1735364"/>
                </a:lnTo>
                <a:lnTo>
                  <a:pt x="4418751" y="1735364"/>
                </a:lnTo>
                <a:lnTo>
                  <a:pt x="4418751" y="0"/>
                </a:lnTo>
                <a:close/>
              </a:path>
            </a:pathLst>
          </a:custGeom>
          <a:blipFill>
            <a:blip r:embed="rId6">
              <a:extLst>
                <a:ext uri="{96DAC541-7B7A-43D3-8B79-37D633B846F1}">
                  <asvg:svgBlip xmlns:asvg="http://schemas.microsoft.com/office/drawing/2016/SVG/main" r:embed="rId7"/>
                </a:ext>
              </a:extLst>
            </a:blip>
            <a:stretch>
              <a:fillRect/>
            </a:stretch>
          </a:blipFill>
        </p:spPr>
        <p:txBody>
          <a:bodyPr/>
          <a:lstStyle/>
          <a:p>
            <a:endParaRPr lang="en-GB"/>
          </a:p>
        </p:txBody>
      </p:sp>
      <p:sp>
        <p:nvSpPr>
          <p:cNvPr id="6" name="TextBox 6"/>
          <p:cNvSpPr txBox="1"/>
          <p:nvPr/>
        </p:nvSpPr>
        <p:spPr>
          <a:xfrm>
            <a:off x="876161" y="746139"/>
            <a:ext cx="16383139" cy="2241318"/>
          </a:xfrm>
          <a:prstGeom prst="rect">
            <a:avLst/>
          </a:prstGeom>
        </p:spPr>
        <p:txBody>
          <a:bodyPr lIns="0" tIns="0" rIns="0" bIns="0" rtlCol="0" anchor="t">
            <a:spAutoFit/>
          </a:bodyPr>
          <a:lstStyle/>
          <a:p>
            <a:pPr algn="ctr">
              <a:lnSpc>
                <a:spcPts val="8489"/>
              </a:lnSpc>
            </a:pPr>
            <a:r>
              <a:rPr lang="en-US" sz="9031">
                <a:solidFill>
                  <a:srgbClr val="FFFFFF"/>
                </a:solidFill>
                <a:latin typeface="Gochi Hand"/>
              </a:rPr>
              <a:t>What can you implement at home?</a:t>
            </a:r>
          </a:p>
        </p:txBody>
      </p:sp>
      <p:sp>
        <p:nvSpPr>
          <p:cNvPr id="7" name="TextBox 7"/>
          <p:cNvSpPr txBox="1"/>
          <p:nvPr/>
        </p:nvSpPr>
        <p:spPr>
          <a:xfrm>
            <a:off x="554909" y="4161952"/>
            <a:ext cx="16704391" cy="1304912"/>
          </a:xfrm>
          <a:prstGeom prst="rect">
            <a:avLst/>
          </a:prstGeom>
        </p:spPr>
        <p:txBody>
          <a:bodyPr lIns="0" tIns="0" rIns="0" bIns="0" rtlCol="0" anchor="t">
            <a:spAutoFit/>
          </a:bodyPr>
          <a:lstStyle/>
          <a:p>
            <a:pPr marL="1619363" lvl="1" indent="-809682" algn="ctr">
              <a:lnSpc>
                <a:spcPts val="10500"/>
              </a:lnSpc>
              <a:spcBef>
                <a:spcPct val="0"/>
              </a:spcBef>
              <a:buFont typeface="Arial"/>
              <a:buChar char="•"/>
            </a:pPr>
            <a:r>
              <a:rPr lang="en-US" sz="7500" dirty="0">
                <a:solidFill>
                  <a:srgbClr val="000000"/>
                </a:solidFill>
                <a:latin typeface="Gochi Hand"/>
              </a:rPr>
              <a:t>Check your child's phone regularly</a:t>
            </a:r>
          </a:p>
        </p:txBody>
      </p:sp>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p:cNvPicPr>
            <a:picLocks noChangeAspect="1"/>
          </p:cNvPicPr>
          <p:nvPr/>
        </p:nvPicPr>
        <p:blipFill>
          <a:blip r:embed="rId2"/>
          <a:srcRect t="7825" b="7825"/>
          <a:stretch>
            <a:fillRect/>
          </a:stretch>
        </p:blipFill>
        <p:spPr>
          <a:xfrm>
            <a:off x="-66354" y="0"/>
            <a:ext cx="18288000" cy="10287000"/>
          </a:xfrm>
          <a:prstGeom prst="rect">
            <a:avLst/>
          </a:prstGeom>
        </p:spPr>
      </p:pic>
      <p:sp>
        <p:nvSpPr>
          <p:cNvPr id="3" name="Freeform 3"/>
          <p:cNvSpPr/>
          <p:nvPr/>
        </p:nvSpPr>
        <p:spPr>
          <a:xfrm rot="1463826">
            <a:off x="11983887" y="4150205"/>
            <a:ext cx="1947347" cy="1338359"/>
          </a:xfrm>
          <a:custGeom>
            <a:avLst/>
            <a:gdLst/>
            <a:ahLst/>
            <a:cxnLst/>
            <a:rect l="l" t="t" r="r" b="b"/>
            <a:pathLst>
              <a:path w="1947347" h="1338359">
                <a:moveTo>
                  <a:pt x="0" y="0"/>
                </a:moveTo>
                <a:lnTo>
                  <a:pt x="1947347" y="0"/>
                </a:lnTo>
                <a:lnTo>
                  <a:pt x="1947347" y="1338358"/>
                </a:lnTo>
                <a:lnTo>
                  <a:pt x="0" y="1338358"/>
                </a:lnTo>
                <a:lnTo>
                  <a:pt x="0" y="0"/>
                </a:lnTo>
                <a:close/>
              </a:path>
            </a:pathLst>
          </a:custGeom>
          <a:blipFill>
            <a:blip r:embed="rId3">
              <a:extLst>
                <a:ext uri="{96DAC541-7B7A-43D3-8B79-37D633B846F1}">
                  <asvg:svgBlip xmlns:asvg="http://schemas.microsoft.com/office/drawing/2016/SVG/main" r:embed="rId4"/>
                </a:ext>
              </a:extLst>
            </a:blip>
            <a:stretch>
              <a:fillRect/>
            </a:stretch>
          </a:blipFill>
        </p:spPr>
        <p:txBody>
          <a:bodyPr/>
          <a:lstStyle/>
          <a:p>
            <a:endParaRPr lang="en-GB"/>
          </a:p>
        </p:txBody>
      </p:sp>
      <p:sp>
        <p:nvSpPr>
          <p:cNvPr id="4" name="Freeform 4"/>
          <p:cNvSpPr/>
          <p:nvPr/>
        </p:nvSpPr>
        <p:spPr>
          <a:xfrm rot="-4107262">
            <a:off x="-865704" y="-473050"/>
            <a:ext cx="3387936" cy="2297637"/>
          </a:xfrm>
          <a:custGeom>
            <a:avLst/>
            <a:gdLst/>
            <a:ahLst/>
            <a:cxnLst/>
            <a:rect l="l" t="t" r="r" b="b"/>
            <a:pathLst>
              <a:path w="3387936" h="2297637">
                <a:moveTo>
                  <a:pt x="0" y="0"/>
                </a:moveTo>
                <a:lnTo>
                  <a:pt x="3387936" y="0"/>
                </a:lnTo>
                <a:lnTo>
                  <a:pt x="3387936" y="2297637"/>
                </a:lnTo>
                <a:lnTo>
                  <a:pt x="0" y="2297637"/>
                </a:lnTo>
                <a:lnTo>
                  <a:pt x="0" y="0"/>
                </a:lnTo>
                <a:close/>
              </a:path>
            </a:pathLst>
          </a:custGeom>
          <a:blipFill>
            <a:blip r:embed="rId5">
              <a:extLst>
                <a:ext uri="{96DAC541-7B7A-43D3-8B79-37D633B846F1}">
                  <asvg:svgBlip xmlns:asvg="http://schemas.microsoft.com/office/drawing/2016/SVG/main" r:embed="rId6"/>
                </a:ext>
              </a:extLst>
            </a:blip>
            <a:stretch>
              <a:fillRect/>
            </a:stretch>
          </a:blipFill>
        </p:spPr>
        <p:txBody>
          <a:bodyPr/>
          <a:lstStyle/>
          <a:p>
            <a:endParaRPr lang="en-GB"/>
          </a:p>
        </p:txBody>
      </p:sp>
      <p:sp>
        <p:nvSpPr>
          <p:cNvPr id="5" name="Freeform 5"/>
          <p:cNvSpPr/>
          <p:nvPr/>
        </p:nvSpPr>
        <p:spPr>
          <a:xfrm rot="6829267">
            <a:off x="15774367" y="8189225"/>
            <a:ext cx="3715300" cy="2519649"/>
          </a:xfrm>
          <a:custGeom>
            <a:avLst/>
            <a:gdLst/>
            <a:ahLst/>
            <a:cxnLst/>
            <a:rect l="l" t="t" r="r" b="b"/>
            <a:pathLst>
              <a:path w="3715300" h="2519649">
                <a:moveTo>
                  <a:pt x="0" y="0"/>
                </a:moveTo>
                <a:lnTo>
                  <a:pt x="3715301" y="0"/>
                </a:lnTo>
                <a:lnTo>
                  <a:pt x="3715301" y="2519649"/>
                </a:lnTo>
                <a:lnTo>
                  <a:pt x="0" y="2519649"/>
                </a:lnTo>
                <a:lnTo>
                  <a:pt x="0" y="0"/>
                </a:lnTo>
                <a:close/>
              </a:path>
            </a:pathLst>
          </a:custGeom>
          <a:blipFill>
            <a:blip r:embed="rId7">
              <a:extLst>
                <a:ext uri="{96DAC541-7B7A-43D3-8B79-37D633B846F1}">
                  <asvg:svgBlip xmlns:asvg="http://schemas.microsoft.com/office/drawing/2016/SVG/main" r:embed="rId8"/>
                </a:ext>
              </a:extLst>
            </a:blip>
            <a:stretch>
              <a:fillRect/>
            </a:stretch>
          </a:blipFill>
        </p:spPr>
        <p:txBody>
          <a:bodyPr/>
          <a:lstStyle/>
          <a:p>
            <a:endParaRPr lang="en-GB"/>
          </a:p>
        </p:txBody>
      </p:sp>
      <p:sp>
        <p:nvSpPr>
          <p:cNvPr id="6" name="Freeform 6"/>
          <p:cNvSpPr/>
          <p:nvPr/>
        </p:nvSpPr>
        <p:spPr>
          <a:xfrm rot="-1391118">
            <a:off x="14634691" y="-2104991"/>
            <a:ext cx="3665666" cy="3796829"/>
          </a:xfrm>
          <a:custGeom>
            <a:avLst/>
            <a:gdLst/>
            <a:ahLst/>
            <a:cxnLst/>
            <a:rect l="l" t="t" r="r" b="b"/>
            <a:pathLst>
              <a:path w="3665666" h="3796829">
                <a:moveTo>
                  <a:pt x="0" y="0"/>
                </a:moveTo>
                <a:lnTo>
                  <a:pt x="3665665" y="0"/>
                </a:lnTo>
                <a:lnTo>
                  <a:pt x="3665665" y="3796829"/>
                </a:lnTo>
                <a:lnTo>
                  <a:pt x="0" y="3796829"/>
                </a:lnTo>
                <a:lnTo>
                  <a:pt x="0" y="0"/>
                </a:lnTo>
                <a:close/>
              </a:path>
            </a:pathLst>
          </a:custGeom>
          <a:blipFill>
            <a:blip r:embed="rId9">
              <a:extLst>
                <a:ext uri="{96DAC541-7B7A-43D3-8B79-37D633B846F1}">
                  <asvg:svgBlip xmlns:asvg="http://schemas.microsoft.com/office/drawing/2016/SVG/main" r:embed="rId10"/>
                </a:ext>
              </a:extLst>
            </a:blip>
            <a:stretch>
              <a:fillRect/>
            </a:stretch>
          </a:blipFill>
        </p:spPr>
        <p:txBody>
          <a:bodyPr/>
          <a:lstStyle/>
          <a:p>
            <a:endParaRPr lang="en-GB"/>
          </a:p>
        </p:txBody>
      </p:sp>
      <p:sp>
        <p:nvSpPr>
          <p:cNvPr id="7" name="Freeform 7"/>
          <p:cNvSpPr/>
          <p:nvPr/>
        </p:nvSpPr>
        <p:spPr>
          <a:xfrm rot="-6979330">
            <a:off x="-712187" y="8552632"/>
            <a:ext cx="3453702" cy="1902676"/>
          </a:xfrm>
          <a:custGeom>
            <a:avLst/>
            <a:gdLst/>
            <a:ahLst/>
            <a:cxnLst/>
            <a:rect l="l" t="t" r="r" b="b"/>
            <a:pathLst>
              <a:path w="3453702" h="1902676">
                <a:moveTo>
                  <a:pt x="0" y="0"/>
                </a:moveTo>
                <a:lnTo>
                  <a:pt x="3453703" y="0"/>
                </a:lnTo>
                <a:lnTo>
                  <a:pt x="3453703" y="1902676"/>
                </a:lnTo>
                <a:lnTo>
                  <a:pt x="0" y="1902676"/>
                </a:lnTo>
                <a:lnTo>
                  <a:pt x="0" y="0"/>
                </a:lnTo>
                <a:close/>
              </a:path>
            </a:pathLst>
          </a:custGeom>
          <a:blipFill>
            <a:blip r:embed="rId11">
              <a:extLst>
                <a:ext uri="{96DAC541-7B7A-43D3-8B79-37D633B846F1}">
                  <asvg:svgBlip xmlns:asvg="http://schemas.microsoft.com/office/drawing/2016/SVG/main" r:embed="rId12"/>
                </a:ext>
              </a:extLst>
            </a:blip>
            <a:stretch>
              <a:fillRect/>
            </a:stretch>
          </a:blipFill>
        </p:spPr>
        <p:txBody>
          <a:bodyPr/>
          <a:lstStyle/>
          <a:p>
            <a:endParaRPr lang="en-GB"/>
          </a:p>
        </p:txBody>
      </p:sp>
      <p:sp>
        <p:nvSpPr>
          <p:cNvPr id="8" name="Freeform 8"/>
          <p:cNvSpPr/>
          <p:nvPr/>
        </p:nvSpPr>
        <p:spPr>
          <a:xfrm rot="-2699999">
            <a:off x="3303099" y="5092889"/>
            <a:ext cx="2068144" cy="1756042"/>
          </a:xfrm>
          <a:custGeom>
            <a:avLst/>
            <a:gdLst/>
            <a:ahLst/>
            <a:cxnLst/>
            <a:rect l="l" t="t" r="r" b="b"/>
            <a:pathLst>
              <a:path w="2068144" h="1756042">
                <a:moveTo>
                  <a:pt x="0" y="0"/>
                </a:moveTo>
                <a:lnTo>
                  <a:pt x="2068145" y="0"/>
                </a:lnTo>
                <a:lnTo>
                  <a:pt x="2068145" y="1756043"/>
                </a:lnTo>
                <a:lnTo>
                  <a:pt x="0" y="1756043"/>
                </a:lnTo>
                <a:lnTo>
                  <a:pt x="0" y="0"/>
                </a:lnTo>
                <a:close/>
              </a:path>
            </a:pathLst>
          </a:custGeom>
          <a:blipFill>
            <a:blip r:embed="rId13">
              <a:extLst>
                <a:ext uri="{96DAC541-7B7A-43D3-8B79-37D633B846F1}">
                  <asvg:svgBlip xmlns:asvg="http://schemas.microsoft.com/office/drawing/2016/SVG/main" r:embed="rId14"/>
                </a:ext>
              </a:extLst>
            </a:blip>
            <a:stretch>
              <a:fillRect/>
            </a:stretch>
          </a:blipFill>
        </p:spPr>
        <p:txBody>
          <a:bodyPr/>
          <a:lstStyle/>
          <a:p>
            <a:endParaRPr lang="en-GB"/>
          </a:p>
        </p:txBody>
      </p:sp>
      <p:sp>
        <p:nvSpPr>
          <p:cNvPr id="9" name="Freeform 9"/>
          <p:cNvSpPr/>
          <p:nvPr/>
        </p:nvSpPr>
        <p:spPr>
          <a:xfrm rot="7334544">
            <a:off x="12704707" y="6762129"/>
            <a:ext cx="2068144" cy="1756042"/>
          </a:xfrm>
          <a:custGeom>
            <a:avLst/>
            <a:gdLst/>
            <a:ahLst/>
            <a:cxnLst/>
            <a:rect l="l" t="t" r="r" b="b"/>
            <a:pathLst>
              <a:path w="2068144" h="1756042">
                <a:moveTo>
                  <a:pt x="0" y="0"/>
                </a:moveTo>
                <a:lnTo>
                  <a:pt x="2068144" y="0"/>
                </a:lnTo>
                <a:lnTo>
                  <a:pt x="2068144" y="1756043"/>
                </a:lnTo>
                <a:lnTo>
                  <a:pt x="0" y="1756043"/>
                </a:lnTo>
                <a:lnTo>
                  <a:pt x="0" y="0"/>
                </a:lnTo>
                <a:close/>
              </a:path>
            </a:pathLst>
          </a:custGeom>
          <a:blipFill>
            <a:blip r:embed="rId13">
              <a:extLst>
                <a:ext uri="{96DAC541-7B7A-43D3-8B79-37D633B846F1}">
                  <asvg:svgBlip xmlns:asvg="http://schemas.microsoft.com/office/drawing/2016/SVG/main" r:embed="rId14"/>
                </a:ext>
              </a:extLst>
            </a:blip>
            <a:stretch>
              <a:fillRect/>
            </a:stretch>
          </a:blipFill>
        </p:spPr>
        <p:txBody>
          <a:bodyPr/>
          <a:lstStyle/>
          <a:p>
            <a:endParaRPr lang="en-GB"/>
          </a:p>
        </p:txBody>
      </p:sp>
      <p:sp>
        <p:nvSpPr>
          <p:cNvPr id="10" name="Freeform 10"/>
          <p:cNvSpPr/>
          <p:nvPr/>
        </p:nvSpPr>
        <p:spPr>
          <a:xfrm rot="2342060">
            <a:off x="6265096" y="5681990"/>
            <a:ext cx="5703373" cy="4904900"/>
          </a:xfrm>
          <a:custGeom>
            <a:avLst/>
            <a:gdLst/>
            <a:ahLst/>
            <a:cxnLst/>
            <a:rect l="l" t="t" r="r" b="b"/>
            <a:pathLst>
              <a:path w="5703373" h="4904900">
                <a:moveTo>
                  <a:pt x="0" y="0"/>
                </a:moveTo>
                <a:lnTo>
                  <a:pt x="5703372" y="0"/>
                </a:lnTo>
                <a:lnTo>
                  <a:pt x="5703372" y="4904900"/>
                </a:lnTo>
                <a:lnTo>
                  <a:pt x="0" y="4904900"/>
                </a:lnTo>
                <a:lnTo>
                  <a:pt x="0" y="0"/>
                </a:lnTo>
                <a:close/>
              </a:path>
            </a:pathLst>
          </a:custGeom>
          <a:blipFill>
            <a:blip r:embed="rId15">
              <a:extLst>
                <a:ext uri="{96DAC541-7B7A-43D3-8B79-37D633B846F1}">
                  <asvg:svgBlip xmlns:asvg="http://schemas.microsoft.com/office/drawing/2016/SVG/main" r:embed="rId16"/>
                </a:ext>
              </a:extLst>
            </a:blip>
            <a:stretch>
              <a:fillRect/>
            </a:stretch>
          </a:blipFill>
        </p:spPr>
        <p:txBody>
          <a:bodyPr/>
          <a:lstStyle/>
          <a:p>
            <a:endParaRPr lang="en-GB"/>
          </a:p>
        </p:txBody>
      </p:sp>
      <p:sp>
        <p:nvSpPr>
          <p:cNvPr id="11" name="TextBox 11"/>
          <p:cNvSpPr txBox="1"/>
          <p:nvPr/>
        </p:nvSpPr>
        <p:spPr>
          <a:xfrm>
            <a:off x="4714275" y="2099509"/>
            <a:ext cx="7730195" cy="4042259"/>
          </a:xfrm>
          <a:prstGeom prst="rect">
            <a:avLst/>
          </a:prstGeom>
        </p:spPr>
        <p:txBody>
          <a:bodyPr lIns="0" tIns="0" rIns="0" bIns="0" rtlCol="0" anchor="t">
            <a:spAutoFit/>
          </a:bodyPr>
          <a:lstStyle/>
          <a:p>
            <a:pPr algn="ctr">
              <a:lnSpc>
                <a:spcPts val="15021"/>
              </a:lnSpc>
            </a:pPr>
            <a:r>
              <a:rPr lang="en-US" sz="15021" dirty="0">
                <a:solidFill>
                  <a:srgbClr val="FFFFFF"/>
                </a:solidFill>
                <a:latin typeface="Bryndan Write Bold"/>
              </a:rPr>
              <a:t>THANK YOU</a:t>
            </a:r>
          </a:p>
        </p:txBody>
      </p:sp>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985</TotalTime>
  <Words>2245</Words>
  <Application>Microsoft Office PowerPoint</Application>
  <PresentationFormat>Custom</PresentationFormat>
  <Paragraphs>164</Paragraphs>
  <Slides>31</Slides>
  <Notes>9</Notes>
  <HiddenSlides>0</HiddenSlides>
  <MMClips>0</MMClips>
  <ScaleCrop>false</ScaleCrop>
  <HeadingPairs>
    <vt:vector size="6" baseType="variant">
      <vt:variant>
        <vt:lpstr>Fonts Used</vt:lpstr>
      </vt:variant>
      <vt:variant>
        <vt:i4>9</vt:i4>
      </vt:variant>
      <vt:variant>
        <vt:lpstr>Theme</vt:lpstr>
      </vt:variant>
      <vt:variant>
        <vt:i4>1</vt:i4>
      </vt:variant>
      <vt:variant>
        <vt:lpstr>Slide Titles</vt:lpstr>
      </vt:variant>
      <vt:variant>
        <vt:i4>31</vt:i4>
      </vt:variant>
    </vt:vector>
  </HeadingPairs>
  <TitlesOfParts>
    <vt:vector size="41" baseType="lpstr">
      <vt:lpstr>Arial</vt:lpstr>
      <vt:lpstr>FiraSans</vt:lpstr>
      <vt:lpstr>Now</vt:lpstr>
      <vt:lpstr>Roboto</vt:lpstr>
      <vt:lpstr>Gochi Hand</vt:lpstr>
      <vt:lpstr>Calibri</vt:lpstr>
      <vt:lpstr>Bryndan Write Bold</vt:lpstr>
      <vt:lpstr>Bryndan Write</vt:lpstr>
      <vt:lpstr>Now Bold</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mobile phone safety parent meeting</dc:title>
  <dc:creator>Teacher</dc:creator>
  <cp:lastModifiedBy>Mrs Whittaker</cp:lastModifiedBy>
  <cp:revision>5</cp:revision>
  <cp:lastPrinted>2023-06-22T13:37:04Z</cp:lastPrinted>
  <dcterms:created xsi:type="dcterms:W3CDTF">2006-08-16T00:00:00Z</dcterms:created>
  <dcterms:modified xsi:type="dcterms:W3CDTF">2024-11-18T21:44:51Z</dcterms:modified>
  <dc:identifier>DAFmZIyAmto</dc:identifier>
</cp:coreProperties>
</file>